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67" r:id="rId2"/>
    <p:sldId id="272" r:id="rId3"/>
    <p:sldId id="257" r:id="rId4"/>
    <p:sldId id="263" r:id="rId5"/>
    <p:sldId id="259" r:id="rId6"/>
    <p:sldId id="380" r:id="rId7"/>
    <p:sldId id="2147483637" r:id="rId8"/>
    <p:sldId id="273" r:id="rId9"/>
    <p:sldId id="2147483639" r:id="rId10"/>
    <p:sldId id="2147483645" r:id="rId11"/>
    <p:sldId id="2147483647" r:id="rId12"/>
    <p:sldId id="262" r:id="rId13"/>
    <p:sldId id="264" r:id="rId14"/>
    <p:sldId id="277" r:id="rId15"/>
    <p:sldId id="265" r:id="rId16"/>
    <p:sldId id="258" r:id="rId17"/>
    <p:sldId id="289" r:id="rId18"/>
    <p:sldId id="260" r:id="rId19"/>
    <p:sldId id="298" r:id="rId20"/>
    <p:sldId id="261" r:id="rId21"/>
    <p:sldId id="266" r:id="rId2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59"/>
    <p:restoredTop sz="94686"/>
  </p:normalViewPr>
  <p:slideViewPr>
    <p:cSldViewPr snapToGrid="0">
      <p:cViewPr>
        <p:scale>
          <a:sx n="141" d="100"/>
          <a:sy n="141" d="100"/>
        </p:scale>
        <p:origin x="18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D7579-6BFF-0245-B934-46DED5BDD396}" type="datetimeFigureOut">
              <a:rPr lang="en-US" smtClean="0"/>
              <a:t>12/7/25</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4ADA65-82B1-A04D-A668-09D9528D2859}" type="slidenum">
              <a:rPr lang="en-US" smtClean="0"/>
              <a:t>‹#›</a:t>
            </a:fld>
            <a:endParaRPr lang="en-US"/>
          </a:p>
        </p:txBody>
      </p:sp>
    </p:spTree>
    <p:extLst>
      <p:ext uri="{BB962C8B-B14F-4D97-AF65-F5344CB8AC3E}">
        <p14:creationId xmlns:p14="http://schemas.microsoft.com/office/powerpoint/2010/main" val="3680500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B2539-D338-79BD-DF43-72731CD45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1BDF98-0FF8-B215-8D60-1C36BD22D24A}"/>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545AE7FF-ADB7-727F-BFDF-6023614857E7}"/>
              </a:ext>
            </a:extLst>
          </p:cNvPr>
          <p:cNvSpPr>
            <a:spLocks noGrp="1"/>
          </p:cNvSpPr>
          <p:nvPr>
            <p:ph type="body" idx="1"/>
          </p:nvPr>
        </p:nvSpPr>
        <p:spPr/>
        <p:txBody>
          <a:bodyPr/>
          <a:lstStyle/>
          <a:p>
            <a:pPr marL="0" lvl="0" indent="0" algn="l" rtl="0">
              <a:spcBef>
                <a:spcPts val="0"/>
              </a:spcBef>
              <a:spcAft>
                <a:spcPts val="0"/>
              </a:spcAft>
              <a:buNone/>
            </a:pPr>
            <a:endParaRPr lang="en-GB" dirty="0"/>
          </a:p>
        </p:txBody>
      </p:sp>
      <p:sp>
        <p:nvSpPr>
          <p:cNvPr id="4" name="Slide Number Placeholder 3">
            <a:extLst>
              <a:ext uri="{FF2B5EF4-FFF2-40B4-BE49-F238E27FC236}">
                <a16:creationId xmlns:a16="http://schemas.microsoft.com/office/drawing/2014/main" id="{24911EB9-0C52-5596-A1E0-20F3DFE0AA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7387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0B95E-4AAB-90E7-A4D6-6C570A7D0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A2D82-70FD-4292-0941-87137BD7235D}"/>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B87E01EC-5F81-8E5C-5BBD-A21DB99157E8}"/>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065E35EE-C39A-4D49-6A99-777E540294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097561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3CAED-43D2-5342-EFBD-8A77BBE40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D83B2-E0BF-B3B9-4DBC-7887D819F4DA}"/>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D839D905-D247-9B45-114B-419C8F4714C2}"/>
              </a:ext>
            </a:extLst>
          </p:cNvPr>
          <p:cNvSpPr>
            <a:spLocks noGrp="1"/>
          </p:cNvSpPr>
          <p:nvPr>
            <p:ph type="body" idx="1"/>
          </p:nvPr>
        </p:nvSpPr>
        <p:spPr/>
        <p:txBody>
          <a:bodyPr/>
          <a:lstStyle/>
          <a:p>
            <a:pPr>
              <a:lnSpc>
                <a:spcPct val="107000"/>
              </a:lnSpc>
              <a:spcAft>
                <a:spcPts val="800"/>
              </a:spcAft>
            </a:pPr>
            <a:endParaRPr lang="en-GB"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DF82CED-1BE2-4B99-7378-557B434D20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07255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32D6F-48FE-42B1-CE56-2BA65163B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4EA2F-AC9E-29B0-BFB0-12BB4549FB50}"/>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376206BD-D669-2CD1-DD25-3FD046C02E16}"/>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80B85EE-0618-C5BB-3DA9-FFC2FE5762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9633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38ADB-FD53-5C34-5582-DA0791E29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5A1240-B720-CA63-EE8E-9E662FDEAE7F}"/>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0AA83C7A-DE40-B27E-5D4C-11D858F9C4B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D70C3C0-0114-3B95-E7BE-7CCAD2FFDA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1A8985-5C46-134B-A121-CDB8FA01229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1457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A3C4E-2339-3403-40FF-135E3335D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60944C-09D0-2785-911A-E816C670C6F3}"/>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E7AC5546-C0DC-6833-077B-CE669458AFED}"/>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7D78D081-46C8-9367-70D2-14F5DD8D61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322298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60B68-CD9D-BAF0-A841-16D7C9CAE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2AFA55-365A-3FF6-30B7-36EF62E25901}"/>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86085659-2ADE-11AB-F76E-44C2E2EF4D78}"/>
              </a:ext>
            </a:extLst>
          </p:cNvPr>
          <p:cNvSpPr>
            <a:spLocks noGrp="1"/>
          </p:cNvSpPr>
          <p:nvPr>
            <p:ph type="body" idx="1"/>
          </p:nvPr>
        </p:nvSpPr>
        <p:spPr/>
        <p:txBody>
          <a:bodyPr/>
          <a:lstStyle/>
          <a:p>
            <a:pPr>
              <a:lnSpc>
                <a:spcPct val="107000"/>
              </a:lnSpc>
              <a:spcAft>
                <a:spcPts val="800"/>
              </a:spcAft>
            </a:pPr>
            <a:endParaRPr lang="en-GB"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23D22E7-57EB-9CBA-E248-8F774D1FC2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167903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81D1B-3BF0-7E26-031B-D248EFD55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50200-C05E-20B0-97C3-AA42989103AD}"/>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8A82271A-FFAF-74AC-20DF-380F808E2C0B}"/>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CC8037C-8047-29B3-5A00-13C8A590AC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76485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3C475-5D5F-BFEB-B9EF-F554C5198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62073-F5CF-6554-F58C-B3AC58DCD129}"/>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31FBE43E-AA54-E31F-DBC1-A12DB96C02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0A71EF-4EFB-AB1A-D73E-5D2696B88B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082049-3EDA-3E44-8435-895C1984174B}"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634264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C552D-08EA-EC36-DEBF-A3F750BA73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35621-5E28-AF9B-E8CA-8BF6FEB9C1CB}"/>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8DB7088D-F45A-A8FF-7F85-7B1389A4A2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DDB95D-FF0E-957E-4F66-74C2D36C1F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C0FBCC-CC66-0649-8C2C-912043B190DC}"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62344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7E3AD-6071-E386-D75B-44BC72127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B9750-BD7D-EBDD-1523-D1A5CF56EE10}"/>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6A47A38F-C2C3-AD9B-B0F2-B71D3444BE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(Charline Li, The Disruption Mindset)</a:t>
            </a:r>
          </a:p>
          <a:p>
            <a:endParaRPr lang="en-US" dirty="0"/>
          </a:p>
        </p:txBody>
      </p:sp>
      <p:sp>
        <p:nvSpPr>
          <p:cNvPr id="4" name="Slide Number Placeholder 3">
            <a:extLst>
              <a:ext uri="{FF2B5EF4-FFF2-40B4-BE49-F238E27FC236}">
                <a16:creationId xmlns:a16="http://schemas.microsoft.com/office/drawing/2014/main" id="{E47A85F1-4E37-29E8-F7B5-595CF149216D}"/>
              </a:ext>
            </a:extLst>
          </p:cNvPr>
          <p:cNvSpPr>
            <a:spLocks noGrp="1"/>
          </p:cNvSpPr>
          <p:nvPr>
            <p:ph type="sldNum" sz="quarter" idx="5"/>
          </p:nvPr>
        </p:nvSpPr>
        <p:spPr/>
        <p:txBody>
          <a:bodyPr/>
          <a:lstStyle/>
          <a:p>
            <a:fld id="{EBE52574-3643-494F-9251-232D95050366}" type="slidenum">
              <a:rPr lang="en-GB" smtClean="0"/>
              <a:t>16</a:t>
            </a:fld>
            <a:endParaRPr lang="en-GB"/>
          </a:p>
        </p:txBody>
      </p:sp>
    </p:spTree>
    <p:extLst>
      <p:ext uri="{BB962C8B-B14F-4D97-AF65-F5344CB8AC3E}">
        <p14:creationId xmlns:p14="http://schemas.microsoft.com/office/powerpoint/2010/main" val="3744098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E52574-3643-494F-9251-232D95050366}" type="slidenum">
              <a:rPr lang="en-GB" smtClean="0"/>
              <a:t>17</a:t>
            </a:fld>
            <a:endParaRPr lang="en-GB"/>
          </a:p>
        </p:txBody>
      </p:sp>
    </p:spTree>
    <p:extLst>
      <p:ext uri="{BB962C8B-B14F-4D97-AF65-F5344CB8AC3E}">
        <p14:creationId xmlns:p14="http://schemas.microsoft.com/office/powerpoint/2010/main" val="369373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9E131-BE37-46A7-D017-4271F1C5C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9306CC-2F3B-97EB-AF8B-7D80C8795889}"/>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18F6AE89-DC60-1313-EC71-69F1C6B769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93D6B0-C113-6C09-17A4-9D3C9EE5DBFB}"/>
              </a:ext>
            </a:extLst>
          </p:cNvPr>
          <p:cNvSpPr>
            <a:spLocks noGrp="1"/>
          </p:cNvSpPr>
          <p:nvPr>
            <p:ph type="sldNum" sz="quarter" idx="5"/>
          </p:nvPr>
        </p:nvSpPr>
        <p:spPr/>
        <p:txBody>
          <a:bodyPr/>
          <a:lstStyle/>
          <a:p>
            <a:fld id="{EBE52574-3643-494F-9251-232D95050366}" type="slidenum">
              <a:rPr lang="en-GB" smtClean="0"/>
              <a:t>18</a:t>
            </a:fld>
            <a:endParaRPr lang="en-GB"/>
          </a:p>
        </p:txBody>
      </p:sp>
    </p:spTree>
    <p:extLst>
      <p:ext uri="{BB962C8B-B14F-4D97-AF65-F5344CB8AC3E}">
        <p14:creationId xmlns:p14="http://schemas.microsoft.com/office/powerpoint/2010/main" val="1761900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9C409-EDCF-C4BC-B698-7B3ABA928005}"/>
            </a:ext>
          </a:extLst>
        </p:cNvPr>
        <p:cNvGrpSpPr/>
        <p:nvPr/>
      </p:nvGrpSpPr>
      <p:grpSpPr>
        <a:xfrm>
          <a:off x="0" y="0"/>
          <a:ext cx="0" cy="0"/>
          <a:chOff x="0" y="0"/>
          <a:chExt cx="0" cy="0"/>
        </a:xfrm>
      </p:grpSpPr>
      <p:sp>
        <p:nvSpPr>
          <p:cNvPr id="96257" name="Rectangle 7">
            <a:extLst>
              <a:ext uri="{FF2B5EF4-FFF2-40B4-BE49-F238E27FC236}">
                <a16:creationId xmlns:a16="http://schemas.microsoft.com/office/drawing/2014/main" id="{EB225F3B-6975-DFA6-4731-F0072F6D74D6}"/>
              </a:ext>
            </a:extLst>
          </p:cNvPr>
          <p:cNvSpPr>
            <a:spLocks noGrp="1" noChangeArrowheads="1"/>
          </p:cNvSpPr>
          <p:nvPr>
            <p:ph type="sldNum" sz="quarter" idx="5"/>
          </p:nvPr>
        </p:nvSpPr>
        <p:spPr>
          <a:noFill/>
        </p:spPr>
        <p:txBody>
          <a:bodyPr lIns="96344" tIns="48172" rIns="96344" bIns="48172"/>
          <a:lstStyle>
            <a:lvl1pPr defTabSz="882541" eaLnBrk="0" hangingPunct="0">
              <a:defRPr sz="1300">
                <a:solidFill>
                  <a:schemeClr val="tx1"/>
                </a:solidFill>
                <a:latin typeface="Garamond" charset="0"/>
                <a:ea typeface="ＭＳ Ｐゴシック" charset="0"/>
                <a:cs typeface="ＭＳ Ｐゴシック" charset="0"/>
              </a:defRPr>
            </a:lvl1pPr>
            <a:lvl2pPr marL="661905" indent="-254578" defTabSz="882541" eaLnBrk="0" hangingPunct="0">
              <a:defRPr sz="1300">
                <a:solidFill>
                  <a:schemeClr val="tx1"/>
                </a:solidFill>
                <a:latin typeface="Garamond" charset="0"/>
                <a:ea typeface="ＭＳ Ｐゴシック" charset="0"/>
              </a:defRPr>
            </a:lvl2pPr>
            <a:lvl3pPr marL="1018316" indent="-203664" defTabSz="882541" eaLnBrk="0" hangingPunct="0">
              <a:defRPr sz="1300">
                <a:solidFill>
                  <a:schemeClr val="tx1"/>
                </a:solidFill>
                <a:latin typeface="Garamond" charset="0"/>
                <a:ea typeface="ＭＳ Ｐゴシック" charset="0"/>
              </a:defRPr>
            </a:lvl3pPr>
            <a:lvl4pPr marL="1425643" indent="-203664" defTabSz="882541" eaLnBrk="0" hangingPunct="0">
              <a:defRPr sz="1300">
                <a:solidFill>
                  <a:schemeClr val="tx1"/>
                </a:solidFill>
                <a:latin typeface="Garamond" charset="0"/>
                <a:ea typeface="ＭＳ Ｐゴシック" charset="0"/>
              </a:defRPr>
            </a:lvl4pPr>
            <a:lvl5pPr marL="1832969" indent="-203664" defTabSz="882541" eaLnBrk="0" hangingPunct="0">
              <a:defRPr sz="1300">
                <a:solidFill>
                  <a:schemeClr val="tx1"/>
                </a:solidFill>
                <a:latin typeface="Garamond" charset="0"/>
                <a:ea typeface="ＭＳ Ｐゴシック" charset="0"/>
              </a:defRPr>
            </a:lvl5pPr>
            <a:lvl6pPr marL="2240294" indent="-203664" defTabSz="882541" eaLnBrk="0" fontAlgn="base" hangingPunct="0">
              <a:spcBef>
                <a:spcPct val="0"/>
              </a:spcBef>
              <a:spcAft>
                <a:spcPct val="0"/>
              </a:spcAft>
              <a:defRPr sz="1300">
                <a:solidFill>
                  <a:schemeClr val="tx1"/>
                </a:solidFill>
                <a:latin typeface="Garamond" charset="0"/>
                <a:ea typeface="ＭＳ Ｐゴシック" charset="0"/>
              </a:defRPr>
            </a:lvl6pPr>
            <a:lvl7pPr marL="2647622" indent="-203664" defTabSz="882541" eaLnBrk="0" fontAlgn="base" hangingPunct="0">
              <a:spcBef>
                <a:spcPct val="0"/>
              </a:spcBef>
              <a:spcAft>
                <a:spcPct val="0"/>
              </a:spcAft>
              <a:defRPr sz="1300">
                <a:solidFill>
                  <a:schemeClr val="tx1"/>
                </a:solidFill>
                <a:latin typeface="Garamond" charset="0"/>
                <a:ea typeface="ＭＳ Ｐゴシック" charset="0"/>
              </a:defRPr>
            </a:lvl7pPr>
            <a:lvl8pPr marL="3054949" indent="-203664" defTabSz="882541" eaLnBrk="0" fontAlgn="base" hangingPunct="0">
              <a:spcBef>
                <a:spcPct val="0"/>
              </a:spcBef>
              <a:spcAft>
                <a:spcPct val="0"/>
              </a:spcAft>
              <a:defRPr sz="1300">
                <a:solidFill>
                  <a:schemeClr val="tx1"/>
                </a:solidFill>
                <a:latin typeface="Garamond" charset="0"/>
                <a:ea typeface="ＭＳ Ｐゴシック" charset="0"/>
              </a:defRPr>
            </a:lvl8pPr>
            <a:lvl9pPr marL="3462275" indent="-203664" defTabSz="882541" eaLnBrk="0" fontAlgn="base" hangingPunct="0">
              <a:spcBef>
                <a:spcPct val="0"/>
              </a:spcBef>
              <a:spcAft>
                <a:spcPct val="0"/>
              </a:spcAft>
              <a:defRPr sz="1300">
                <a:solidFill>
                  <a:schemeClr val="tx1"/>
                </a:solidFill>
                <a:latin typeface="Garamond" charset="0"/>
                <a:ea typeface="ＭＳ Ｐゴシック" charset="0"/>
              </a:defRPr>
            </a:lvl9pPr>
          </a:lstStyle>
          <a:p>
            <a:pPr marL="0" marR="0" lvl="0" indent="0" algn="r" defTabSz="882541" rtl="0" eaLnBrk="1" fontAlgn="auto" latinLnBrk="0" hangingPunct="1">
              <a:lnSpc>
                <a:spcPct val="100000"/>
              </a:lnSpc>
              <a:spcBef>
                <a:spcPts val="0"/>
              </a:spcBef>
              <a:spcAft>
                <a:spcPts val="0"/>
              </a:spcAft>
              <a:buClrTx/>
              <a:buSzTx/>
              <a:buFontTx/>
              <a:buNone/>
              <a:tabLst/>
              <a:defRPr/>
            </a:pPr>
            <a:fld id="{4FC8D5F4-5044-3A4F-B2C5-A54D745CE932}" type="slidenum">
              <a:rPr kumimoji="0" lang="en-GB" sz="1100" u="none" strike="noStrike" kern="1200" cap="none" spc="0" normalizeH="0" baseline="0" noProof="0">
                <a:ln>
                  <a:noFill/>
                </a:ln>
                <a:solidFill>
                  <a:prstClr val="black"/>
                </a:solidFill>
                <a:effectLst/>
                <a:uLnTx/>
                <a:uFillTx/>
                <a:latin typeface="Calibri" panose="020F0502020204030204" pitchFamily="34" charset="0"/>
                <a:ea typeface="ＭＳ Ｐゴシック" charset="0"/>
              </a:rPr>
              <a:pPr marL="0" marR="0" lvl="0" indent="0" algn="r" defTabSz="882541" rtl="0" eaLnBrk="1" fontAlgn="auto" latinLnBrk="0" hangingPunct="1">
                <a:lnSpc>
                  <a:spcPct val="100000"/>
                </a:lnSpc>
                <a:spcBef>
                  <a:spcPts val="0"/>
                </a:spcBef>
                <a:spcAft>
                  <a:spcPts val="0"/>
                </a:spcAft>
                <a:buClrTx/>
                <a:buSzTx/>
                <a:buFontTx/>
                <a:buNone/>
                <a:tabLst/>
                <a:defRPr/>
              </a:pPr>
              <a:t>19</a:t>
            </a:fld>
            <a:endParaRPr kumimoji="0" lang="en-GB" sz="110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endParaRPr>
          </a:p>
        </p:txBody>
      </p:sp>
      <p:sp>
        <p:nvSpPr>
          <p:cNvPr id="23555" name="Rectangle 1026">
            <a:extLst>
              <a:ext uri="{FF2B5EF4-FFF2-40B4-BE49-F238E27FC236}">
                <a16:creationId xmlns:a16="http://schemas.microsoft.com/office/drawing/2014/main" id="{D9111551-A684-D27A-44F6-57FA851D3577}"/>
              </a:ext>
            </a:extLst>
          </p:cNvPr>
          <p:cNvSpPr>
            <a:spLocks noGrp="1" noRot="1" noChangeAspect="1" noChangeArrowheads="1" noTextEdit="1"/>
          </p:cNvSpPr>
          <p:nvPr>
            <p:ph type="sldImg"/>
          </p:nvPr>
        </p:nvSpPr>
        <p:spPr>
          <a:xfrm>
            <a:off x="690563" y="682625"/>
            <a:ext cx="4941887" cy="3421063"/>
          </a:xfrm>
          <a:ln/>
        </p:spPr>
      </p:sp>
      <p:sp>
        <p:nvSpPr>
          <p:cNvPr id="23556" name="Rectangle 1027">
            <a:extLst>
              <a:ext uri="{FF2B5EF4-FFF2-40B4-BE49-F238E27FC236}">
                <a16:creationId xmlns:a16="http://schemas.microsoft.com/office/drawing/2014/main" id="{B5680D3C-EA71-5B57-E70D-B87A7254F3B8}"/>
              </a:ext>
            </a:extLst>
          </p:cNvPr>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lgn="ctr">
              <a:spcAft>
                <a:spcPts val="289"/>
              </a:spcAft>
            </a:pPr>
            <a:r>
              <a:rPr lang="en-GB" sz="1200" dirty="0">
                <a:solidFill>
                  <a:srgbClr val="4D5156"/>
                </a:solidFill>
              </a:rPr>
              <a:t>In 1989 a developmental psychologist Professor Emmy Werner </a:t>
            </a:r>
          </a:p>
          <a:p>
            <a:pPr algn="ctr">
              <a:spcAft>
                <a:spcPts val="289"/>
              </a:spcAft>
            </a:pPr>
            <a:r>
              <a:rPr lang="en-GB" sz="1200" dirty="0">
                <a:solidFill>
                  <a:srgbClr val="4D5156"/>
                </a:solidFill>
              </a:rPr>
              <a:t>published the results of a </a:t>
            </a:r>
            <a:r>
              <a:rPr lang="en-GB" sz="1200" dirty="0">
                <a:solidFill>
                  <a:srgbClr val="5F6368"/>
                </a:solidFill>
              </a:rPr>
              <a:t>thirty-two-year longitudinal</a:t>
            </a:r>
            <a:r>
              <a:rPr lang="en-GB" sz="1200" dirty="0">
                <a:solidFill>
                  <a:srgbClr val="4D5156"/>
                </a:solidFill>
              </a:rPr>
              <a:t> project which tracked everyone born on the island of Kawai in 1955, part of the Hawaiian archipelago.  Her sole purpose was to better understand why some people are more resilient than others and what are the drivers of that  resilience. There were 5 significant factors of resilience.  </a:t>
            </a:r>
          </a:p>
          <a:p>
            <a:pPr algn="ctr">
              <a:spcAft>
                <a:spcPts val="289"/>
              </a:spcAft>
            </a:pPr>
            <a:endParaRPr lang="en-GB" sz="1200" dirty="0">
              <a:solidFill>
                <a:srgbClr val="4D5156"/>
              </a:solidFill>
            </a:endParaRPr>
          </a:p>
          <a:p>
            <a:pPr algn="ctr"/>
            <a:endParaRPr lang="en-GB" sz="1200" dirty="0">
              <a:solidFill>
                <a:srgbClr val="4D5156"/>
              </a:solidFill>
            </a:endParaRPr>
          </a:p>
          <a:p>
            <a:pPr algn="ctr"/>
            <a:r>
              <a:rPr lang="en-GB" sz="1200" dirty="0">
                <a:solidFill>
                  <a:srgbClr val="4D5156"/>
                </a:solidFill>
              </a:rPr>
              <a:t>I applied the insights from the above study to design how to create and maintain a state of healthy resilience. </a:t>
            </a:r>
            <a:r>
              <a:rPr lang="en-GB" sz="1200" dirty="0">
                <a:solidFill>
                  <a:srgbClr val="008F00"/>
                </a:solidFill>
              </a:rPr>
              <a:t>PAUSE for Healthy Resilience.</a:t>
            </a:r>
            <a:endParaRPr lang="en-US" sz="1200" dirty="0">
              <a:solidFill>
                <a:srgbClr val="008F00"/>
              </a:solidFill>
            </a:endParaRPr>
          </a:p>
          <a:p>
            <a:pPr defTabSz="476471">
              <a:defRPr/>
            </a:pPr>
            <a:endParaRPr lang="en-US" dirty="0">
              <a:cs typeface="+mn-cs"/>
            </a:endParaRPr>
          </a:p>
        </p:txBody>
      </p:sp>
    </p:spTree>
    <p:extLst>
      <p:ext uri="{BB962C8B-B14F-4D97-AF65-F5344CB8AC3E}">
        <p14:creationId xmlns:p14="http://schemas.microsoft.com/office/powerpoint/2010/main" val="924120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0F59D-4A57-528A-F4DB-438DF9DA45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1AEB0-2775-701F-9F53-C3D7262493DF}"/>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CD590126-00D0-6CAF-FF4B-D17D4036BAF2}"/>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1DFD949-CBAD-4220-4434-CFAF8A2186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224660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A98AD-077A-935C-A7C5-FE97833CB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F13F4-EB8B-30B9-BF34-27AD44576EF9}"/>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B54DDEFE-6DCE-B0C6-6B0E-128E64223089}"/>
              </a:ext>
            </a:extLst>
          </p:cNvPr>
          <p:cNvSpPr>
            <a:spLocks noGrp="1"/>
          </p:cNvSpPr>
          <p:nvPr>
            <p:ph type="body" idx="1"/>
          </p:nvPr>
        </p:nvSpPr>
        <p:spPr/>
        <p:txBody>
          <a:bodyPr/>
          <a:lstStyle/>
          <a:p>
            <a:pPr>
              <a:lnSpc>
                <a:spcPct val="107000"/>
              </a:lnSpc>
              <a:spcAft>
                <a:spcPts val="800"/>
              </a:spcAft>
            </a:pPr>
            <a:endParaRPr lang="en-US" sz="1800" kern="100" dirty="0">
              <a:effectLst/>
              <a:ea typeface="Aptos" panose="020B0004020202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99C554ED-869D-6D3E-3262-273E58336B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154338-A073-4661-BF20-52EA06646E26}"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55408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07FD3FC-402C-A147-B5CF-630E7F4B6356}"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882398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7FD3FC-402C-A147-B5CF-630E7F4B6356}"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1388196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07FD3FC-402C-A147-B5CF-630E7F4B6356}"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286411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07FD3FC-402C-A147-B5CF-630E7F4B6356}" type="datetimeFigureOut">
              <a:rPr lang="en-US" smtClean="0"/>
              <a:t>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3322742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07FD3FC-402C-A147-B5CF-630E7F4B6356}" type="datetimeFigureOut">
              <a:rPr lang="en-US" smtClean="0"/>
              <a:t>12/7/25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38407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07FD3FC-402C-A147-B5CF-630E7F4B6356}" type="datetimeFigureOut">
              <a:rPr lang="en-US" smtClean="0"/>
              <a:t>12/7/25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4012385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7FD3FC-402C-A147-B5CF-630E7F4B6356}" type="datetimeFigureOut">
              <a:rPr lang="en-US" smtClean="0"/>
              <a:t>12/7/25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3281839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07FD3FC-402C-A147-B5CF-630E7F4B6356}" type="datetimeFigureOut">
              <a:rPr lang="en-US" smtClean="0"/>
              <a:t>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329848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07FD3FC-402C-A147-B5CF-630E7F4B6356}" type="datetimeFigureOut">
              <a:rPr lang="en-US" smtClean="0"/>
              <a:t>12/7/25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132639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7FD3FC-402C-A147-B5CF-630E7F4B6356}"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109088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07FD3FC-402C-A147-B5CF-630E7F4B6356}" type="datetimeFigureOut">
              <a:rPr lang="en-US" smtClean="0"/>
              <a:t>12/7/25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95E61-F808-954B-B8A3-9A334E24E98B}" type="slidenum">
              <a:rPr lang="en-US" smtClean="0"/>
              <a:t>‹#›</a:t>
            </a:fld>
            <a:endParaRPr lang="en-US"/>
          </a:p>
        </p:txBody>
      </p:sp>
    </p:spTree>
    <p:extLst>
      <p:ext uri="{BB962C8B-B14F-4D97-AF65-F5344CB8AC3E}">
        <p14:creationId xmlns:p14="http://schemas.microsoft.com/office/powerpoint/2010/main" val="16193194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6" name="Text Placeholder 3">
            <a:extLst>
              <a:ext uri="{FF2B5EF4-FFF2-40B4-BE49-F238E27FC236}">
                <a16:creationId xmlns:a16="http://schemas.microsoft.com/office/drawing/2014/main" id="{AB100445-EFC1-82B9-1999-804CF928D26C}"/>
              </a:ext>
            </a:extLst>
          </p:cNvPr>
          <p:cNvSpPr>
            <a:spLocks noGrp="1"/>
          </p:cNvSpPr>
          <p:nvPr>
            <p:ph type="body" sz="quarter" idx="13"/>
          </p:nvPr>
        </p:nvSpPr>
        <p:spPr>
          <a:xfrm>
            <a:off x="399855" y="949325"/>
            <a:ext cx="9116616" cy="4927600"/>
          </a:xfrm>
          <a:prstGeom prst="rect">
            <a:avLst/>
          </a:prstGeom>
        </p:spPr>
        <p:txBody>
          <a:bodyPr/>
          <a:lstStyle>
            <a:lvl1pPr algn="l">
              <a:buClr>
                <a:schemeClr val="accent3"/>
              </a:buClr>
              <a:buSzPct val="110000"/>
              <a:defRPr sz="506" b="0" i="0">
                <a:solidFill>
                  <a:schemeClr val="bg2">
                    <a:lumMod val="25000"/>
                  </a:schemeClr>
                </a:solidFill>
                <a:latin typeface="Calibri" panose="020F0502020204030204" pitchFamily="34" charset="0"/>
              </a:defRPr>
            </a:lvl1pPr>
            <a:lvl2pPr algn="l">
              <a:buClr>
                <a:schemeClr val="accent3"/>
              </a:buClr>
              <a:buSzPct val="110000"/>
              <a:defRPr sz="506" b="0" i="0">
                <a:solidFill>
                  <a:schemeClr val="accent6"/>
                </a:solidFill>
                <a:latin typeface="Calibri" panose="020F0502020204030204" pitchFamily="34" charset="0"/>
              </a:defRPr>
            </a:lvl2pPr>
            <a:lvl3pPr algn="l">
              <a:buClr>
                <a:schemeClr val="accent1"/>
              </a:buClr>
              <a:buSzPct val="110000"/>
              <a:defRPr>
                <a:solidFill>
                  <a:schemeClr val="accent1"/>
                </a:solidFill>
                <a:latin typeface="Sofia Pro Light" panose="020B0000000000000000" pitchFamily="34" charset="0"/>
              </a:defRPr>
            </a:lvl3pPr>
            <a:lvl4pPr algn="l">
              <a:buClr>
                <a:schemeClr val="accent1"/>
              </a:buClr>
              <a:buSzPct val="110000"/>
              <a:defRPr>
                <a:solidFill>
                  <a:schemeClr val="accent1"/>
                </a:solidFill>
                <a:latin typeface="Sofia Pro Light" panose="020B0000000000000000" pitchFamily="34" charset="0"/>
              </a:defRPr>
            </a:lvl4pPr>
            <a:lvl5pPr algn="l">
              <a:buClr>
                <a:schemeClr val="accent1"/>
              </a:buClr>
              <a:buSzPct val="110000"/>
              <a:defRPr>
                <a:solidFill>
                  <a:schemeClr val="accent1"/>
                </a:solidFill>
                <a:latin typeface="Sofia Pro Light" panose="020B0000000000000000" pitchFamily="34" charset="0"/>
              </a:defRPr>
            </a:lvl5pPr>
          </a:lstStyle>
          <a:p>
            <a:pPr lvl="0"/>
            <a:r>
              <a:rPr lang="en-US" dirty="0"/>
              <a:t>Click to edit Master text styles</a:t>
            </a:r>
          </a:p>
          <a:p>
            <a:pPr lvl="1"/>
            <a:r>
              <a:rPr lang="en-US" dirty="0"/>
              <a:t>Second level</a:t>
            </a:r>
          </a:p>
        </p:txBody>
      </p:sp>
      <p:sp>
        <p:nvSpPr>
          <p:cNvPr id="77" name="Title 86">
            <a:extLst>
              <a:ext uri="{FF2B5EF4-FFF2-40B4-BE49-F238E27FC236}">
                <a16:creationId xmlns:a16="http://schemas.microsoft.com/office/drawing/2014/main" id="{E91A431A-F819-4DA1-77F4-6D56A98F22BE}"/>
              </a:ext>
            </a:extLst>
          </p:cNvPr>
          <p:cNvSpPr>
            <a:spLocks noGrp="1"/>
          </p:cNvSpPr>
          <p:nvPr>
            <p:ph type="title" hasCustomPrompt="1"/>
          </p:nvPr>
        </p:nvSpPr>
        <p:spPr>
          <a:xfrm>
            <a:off x="399852" y="384044"/>
            <a:ext cx="9116617" cy="492125"/>
          </a:xfrm>
          <a:prstGeom prst="rect">
            <a:avLst/>
          </a:prstGeom>
        </p:spPr>
        <p:txBody>
          <a:bodyPr anchor="ctr"/>
          <a:lstStyle>
            <a:lvl1pPr algn="ctr">
              <a:lnSpc>
                <a:spcPct val="100000"/>
              </a:lnSpc>
              <a:defRPr kumimoji="0" lang="en-GB" sz="886" b="0" i="0" u="none" strike="noStrike" kern="1200" cap="none" spc="0" normalizeH="0" baseline="0" dirty="0">
                <a:ln>
                  <a:noFill/>
                </a:ln>
                <a:solidFill>
                  <a:schemeClr val="accent6"/>
                </a:solidFill>
                <a:effectLst/>
                <a:uLnTx/>
                <a:uFillTx/>
                <a:latin typeface="+mj-lt"/>
                <a:ea typeface="+mn-ea"/>
                <a:cs typeface="+mn-cs"/>
              </a:defRPr>
            </a:lvl1pPr>
          </a:lstStyle>
          <a:p>
            <a:r>
              <a:rPr lang="en-US" dirty="0"/>
              <a:t>Click to edit master title style</a:t>
            </a:r>
            <a:endParaRPr lang="en-GB" dirty="0"/>
          </a:p>
        </p:txBody>
      </p:sp>
    </p:spTree>
    <p:extLst>
      <p:ext uri="{BB962C8B-B14F-4D97-AF65-F5344CB8AC3E}">
        <p14:creationId xmlns:p14="http://schemas.microsoft.com/office/powerpoint/2010/main" val="2370419601"/>
      </p:ext>
    </p:extLst>
  </p:cSld>
  <p:clrMapOvr>
    <a:masterClrMapping/>
  </p:clrMapOvr>
  <p:extLst>
    <p:ext uri="{DCECCB84-F9BA-43D5-87BE-67443E8EF086}">
      <p15:sldGuideLst xmlns:p15="http://schemas.microsoft.com/office/powerpoint/2012/main">
        <p15:guide id="1" pos="96">
          <p15:clr>
            <a:srgbClr val="FBAE40"/>
          </p15:clr>
        </p15:guide>
        <p15:guide id="2" pos="341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7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pic>
        <p:nvPicPr>
          <p:cNvPr id="2" name="Picture 1" descr="A green and black logo&#10;&#10;AI-generated content may be incorrect.">
            <a:extLst>
              <a:ext uri="{FF2B5EF4-FFF2-40B4-BE49-F238E27FC236}">
                <a16:creationId xmlns:a16="http://schemas.microsoft.com/office/drawing/2014/main" id="{6EA4510A-F323-A597-B598-66A3012F14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72997" y="6255413"/>
            <a:ext cx="636812" cy="472209"/>
          </a:xfrm>
          <a:prstGeom prst="rect">
            <a:avLst/>
          </a:prstGeom>
        </p:spPr>
      </p:pic>
    </p:spTree>
    <p:extLst>
      <p:ext uri="{BB962C8B-B14F-4D97-AF65-F5344CB8AC3E}">
        <p14:creationId xmlns:p14="http://schemas.microsoft.com/office/powerpoint/2010/main" val="214590578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7FD3FC-402C-A147-B5CF-630E7F4B6356}" type="datetimeFigureOut">
              <a:rPr lang="en-US" smtClean="0"/>
              <a:t>12/7/25</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B95E61-F808-954B-B8A3-9A334E24E98B}" type="slidenum">
              <a:rPr lang="en-US" smtClean="0"/>
              <a:t>‹#›</a:t>
            </a:fld>
            <a:endParaRPr lang="en-US"/>
          </a:p>
        </p:txBody>
      </p:sp>
    </p:spTree>
    <p:extLst>
      <p:ext uri="{BB962C8B-B14F-4D97-AF65-F5344CB8AC3E}">
        <p14:creationId xmlns:p14="http://schemas.microsoft.com/office/powerpoint/2010/main" val="3918421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https://ychef.files.bbci.co.uk/976x549/p08xy3s3.jp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01AEC-511F-4BC4-21D5-71838BF35A4D}"/>
            </a:ext>
          </a:extLst>
        </p:cNvPr>
        <p:cNvGrpSpPr/>
        <p:nvPr/>
      </p:nvGrpSpPr>
      <p:grpSpPr>
        <a:xfrm>
          <a:off x="0" y="0"/>
          <a:ext cx="0" cy="0"/>
          <a:chOff x="0" y="0"/>
          <a:chExt cx="0" cy="0"/>
        </a:xfrm>
      </p:grpSpPr>
      <p:pic>
        <p:nvPicPr>
          <p:cNvPr id="5" name="Picture 2" descr="In a corporate environment, embracing paradoxes may spark creativity, efficiency and innovation, though it may seem counter-intuitive to do so">
            <a:extLst>
              <a:ext uri="{FF2B5EF4-FFF2-40B4-BE49-F238E27FC236}">
                <a16:creationId xmlns:a16="http://schemas.microsoft.com/office/drawing/2014/main" id="{DCC44729-41AC-A89F-F4BE-9B06CAAB54C7}"/>
              </a:ext>
            </a:extLst>
          </p:cNvPr>
          <p:cNvPicPr>
            <a:picLocks noChangeAspect="1" noChangeArrowheads="1"/>
          </p:cNvPicPr>
          <p:nvPr/>
        </p:nvPicPr>
        <p:blipFill rotWithShape="1">
          <a:blip r:embed="rId3" r:link="rId4" cstate="email">
            <a:extLst>
              <a:ext uri="{28A0092B-C50C-407E-A947-70E740481C1C}">
                <a14:useLocalDpi xmlns:a14="http://schemas.microsoft.com/office/drawing/2010/main"/>
              </a:ext>
            </a:extLst>
          </a:blip>
          <a:srcRect l="-86" t="-47"/>
          <a:stretch>
            <a:fillRect/>
          </a:stretch>
        </p:blipFill>
        <p:spPr bwMode="auto">
          <a:xfrm>
            <a:off x="-1" y="0"/>
            <a:ext cx="9906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CACF261-8E6F-8120-5C04-8D2824BA4FED}"/>
              </a:ext>
            </a:extLst>
          </p:cNvPr>
          <p:cNvSpPr>
            <a:spLocks/>
          </p:cNvSpPr>
          <p:nvPr/>
        </p:nvSpPr>
        <p:spPr>
          <a:xfrm rot="10800000" flipH="1">
            <a:off x="0" y="-3"/>
            <a:ext cx="9906000" cy="6857999"/>
          </a:xfrm>
          <a:prstGeom prst="rect">
            <a:avLst/>
          </a:prstGeom>
          <a:solidFill>
            <a:schemeClr val="tx1">
              <a:alpha val="34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4" name="TextBox 3">
            <a:extLst>
              <a:ext uri="{FF2B5EF4-FFF2-40B4-BE49-F238E27FC236}">
                <a16:creationId xmlns:a16="http://schemas.microsoft.com/office/drawing/2014/main" id="{35B3D221-940A-DB5F-6AAB-A27B46CB0447}"/>
              </a:ext>
            </a:extLst>
          </p:cNvPr>
          <p:cNvSpPr txBox="1"/>
          <p:nvPr/>
        </p:nvSpPr>
        <p:spPr>
          <a:xfrm>
            <a:off x="0" y="980676"/>
            <a:ext cx="9906000" cy="577081"/>
          </a:xfrm>
          <a:prstGeom prst="rect">
            <a:avLst/>
          </a:prstGeom>
          <a:noFill/>
          <a:effectLst>
            <a:outerShdw dist="50800" dir="2700000" algn="tl" rotWithShape="0">
              <a:schemeClr val="accent1"/>
            </a:outerShdw>
          </a:effectLst>
        </p:spPr>
        <p:txBody>
          <a:bodyPr wrap="square" anchor="ctr" anchorCtr="0">
            <a:spAutoFit/>
          </a:bodyPr>
          <a:lstStyle>
            <a:defPPr>
              <a:defRPr lang="en-US"/>
            </a:defPPr>
            <a:lvl1pPr marR="0" lvl="0" indent="0" algn="ctr" defTabSz="1625398" fontAlgn="auto">
              <a:lnSpc>
                <a:spcPct val="90000"/>
              </a:lnSpc>
              <a:spcBef>
                <a:spcPct val="0"/>
              </a:spcBef>
              <a:spcAft>
                <a:spcPts val="0"/>
              </a:spcAft>
              <a:buClrTx/>
              <a:buSzTx/>
              <a:buFontTx/>
              <a:buNone/>
              <a:tabLst/>
              <a:defRPr kumimoji="0" sz="6600" b="1" i="0" u="none" strike="noStrike" cap="all" spc="0" normalizeH="0" baseline="0">
                <a:ln>
                  <a:noFill/>
                </a:ln>
                <a:solidFill>
                  <a:srgbClr val="FFFFFF"/>
                </a:solidFill>
                <a:effectLst/>
                <a:uLnTx/>
                <a:uFillTx/>
                <a:latin typeface="Intro Lipton Black Caps" panose="02000000000000000000" pitchFamily="50" charset="0"/>
              </a:defRPr>
            </a:lvl1pPr>
          </a:lstStyle>
          <a:p>
            <a:r>
              <a:rPr lang="en-US" sz="3500" dirty="0">
                <a:latin typeface="Calibri" panose="020F0502020204030204" pitchFamily="34" charset="0"/>
              </a:rPr>
              <a:t>leading in the Never Normal</a:t>
            </a:r>
          </a:p>
        </p:txBody>
      </p:sp>
      <p:sp>
        <p:nvSpPr>
          <p:cNvPr id="11" name="TextBox 10">
            <a:extLst>
              <a:ext uri="{FF2B5EF4-FFF2-40B4-BE49-F238E27FC236}">
                <a16:creationId xmlns:a16="http://schemas.microsoft.com/office/drawing/2014/main" id="{9621D23C-B2E4-27CC-946A-C895AEC6AD24}"/>
              </a:ext>
            </a:extLst>
          </p:cNvPr>
          <p:cNvSpPr txBox="1"/>
          <p:nvPr/>
        </p:nvSpPr>
        <p:spPr>
          <a:xfrm>
            <a:off x="1426030" y="5459970"/>
            <a:ext cx="7317279" cy="587469"/>
          </a:xfrm>
          <a:prstGeom prst="rect">
            <a:avLst/>
          </a:prstGeom>
          <a:noFill/>
          <a:effectLst>
            <a:outerShdw dist="50800" dir="2700000" algn="tl" rotWithShape="0">
              <a:schemeClr val="accent1"/>
            </a:outerShdw>
          </a:effectLst>
        </p:spPr>
        <p:txBody>
          <a:bodyPr wrap="square" anchor="ctr" anchorCtr="0">
            <a:spAutoFit/>
          </a:bodyPr>
          <a:lstStyle>
            <a:defPPr>
              <a:defRPr lang="en-US"/>
            </a:defPPr>
            <a:lvl1pPr lvl="0" defTabSz="1625398">
              <a:lnSpc>
                <a:spcPct val="90000"/>
              </a:lnSpc>
              <a:spcBef>
                <a:spcPct val="0"/>
              </a:spcBef>
              <a:defRPr sz="8800" b="1" cap="all">
                <a:solidFill>
                  <a:schemeClr val="bg1"/>
                </a:solidFill>
                <a:latin typeface="Sofia Pro Bold" panose="020B0000000000000000" pitchFamily="34" charset="0"/>
              </a:defRPr>
            </a:lvl1pPr>
          </a:lstStyle>
          <a:p>
            <a:pPr algn="ctr" defTabSz="1320636">
              <a:defRPr/>
            </a:pPr>
            <a:r>
              <a:rPr lang="en-GB" sz="3575" dirty="0">
                <a:solidFill>
                  <a:srgbClr val="FFFFFF"/>
                </a:solidFill>
                <a:latin typeface="Calibri" panose="020F0502020204030204" pitchFamily="34" charset="0"/>
              </a:rPr>
              <a:t>Navigating</a:t>
            </a:r>
          </a:p>
        </p:txBody>
      </p:sp>
      <p:sp>
        <p:nvSpPr>
          <p:cNvPr id="3" name="TextBox 2">
            <a:extLst>
              <a:ext uri="{FF2B5EF4-FFF2-40B4-BE49-F238E27FC236}">
                <a16:creationId xmlns:a16="http://schemas.microsoft.com/office/drawing/2014/main" id="{5990D3D6-FFC8-F102-B1B2-E1E0C75FB51B}"/>
              </a:ext>
            </a:extLst>
          </p:cNvPr>
          <p:cNvSpPr txBox="1"/>
          <p:nvPr/>
        </p:nvSpPr>
        <p:spPr>
          <a:xfrm>
            <a:off x="0" y="5971570"/>
            <a:ext cx="9905999" cy="711285"/>
          </a:xfrm>
          <a:prstGeom prst="rect">
            <a:avLst/>
          </a:prstGeom>
          <a:noFill/>
          <a:effectLst>
            <a:outerShdw dist="50800" dir="2700000" algn="tl" rotWithShape="0">
              <a:schemeClr val="accent1"/>
            </a:outerShdw>
          </a:effectLst>
        </p:spPr>
        <p:txBody>
          <a:bodyPr wrap="square" anchor="ctr" anchorCtr="0">
            <a:spAutoFit/>
          </a:bodyPr>
          <a:lstStyle>
            <a:defPPr>
              <a:defRPr lang="en-US"/>
            </a:defPPr>
            <a:lvl1pPr lvl="0" defTabSz="1625398">
              <a:lnSpc>
                <a:spcPct val="90000"/>
              </a:lnSpc>
              <a:spcBef>
                <a:spcPct val="0"/>
              </a:spcBef>
              <a:defRPr sz="8800" b="1" cap="all">
                <a:solidFill>
                  <a:schemeClr val="bg1"/>
                </a:solidFill>
                <a:latin typeface="Sofia Pro Bold" panose="020B0000000000000000" pitchFamily="34" charset="0"/>
              </a:defRPr>
            </a:lvl1pPr>
          </a:lstStyle>
          <a:p>
            <a:pPr algn="ctr" defTabSz="1320636">
              <a:defRPr/>
            </a:pPr>
            <a:r>
              <a:rPr lang="en-GB" sz="4469" dirty="0">
                <a:solidFill>
                  <a:srgbClr val="FFFFFF"/>
                </a:solidFill>
                <a:latin typeface="Calibri" panose="020F0502020204030204" pitchFamily="34" charset="0"/>
              </a:rPr>
              <a:t>DISRUPTION &amp; PARADOX</a:t>
            </a:r>
          </a:p>
        </p:txBody>
      </p:sp>
    </p:spTree>
    <p:extLst>
      <p:ext uri="{BB962C8B-B14F-4D97-AF65-F5344CB8AC3E}">
        <p14:creationId xmlns:p14="http://schemas.microsoft.com/office/powerpoint/2010/main" val="417891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0.12986 L 1.25E-6 1.48148E-6 " pathEditMode="relative" rAng="0" ptsTypes="AA">
                                      <p:cBhvr>
                                        <p:cTn id="9" dur="1000" fill="hold"/>
                                        <p:tgtEl>
                                          <p:spTgt spid="4"/>
                                        </p:tgtEl>
                                        <p:attrNameLst>
                                          <p:attrName>ppt_x</p:attrName>
                                          <p:attrName>ppt_y</p:attrName>
                                        </p:attrNameLst>
                                      </p:cBhvr>
                                      <p:rCtr x="0" y="-6505"/>
                                    </p:animMotion>
                                  </p:childTnLst>
                                </p:cTn>
                              </p:par>
                              <p:par>
                                <p:cTn id="10" presetID="10" presetClass="entr" presetSubtype="0" fill="hold" grpId="0" nodeType="withEffect">
                                  <p:stCondLst>
                                    <p:cond delay="20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6" presetClass="emph" presetSubtype="0" fill="hold" grpId="1" nodeType="withEffect">
                                  <p:stCondLst>
                                    <p:cond delay="200"/>
                                  </p:stCondLst>
                                  <p:childTnLst>
                                    <p:animScale>
                                      <p:cBhvr>
                                        <p:cTn id="14" dur="10" fill="hold"/>
                                        <p:tgtEl>
                                          <p:spTgt spid="11"/>
                                        </p:tgtEl>
                                      </p:cBhvr>
                                      <p:by x="125000" y="125000"/>
                                    </p:animScale>
                                  </p:childTnLst>
                                </p:cTn>
                              </p:par>
                              <p:par>
                                <p:cTn id="15" presetID="6" presetClass="emph" presetSubtype="0" decel="100000" fill="hold" grpId="2" nodeType="withEffect">
                                  <p:stCondLst>
                                    <p:cond delay="200"/>
                                  </p:stCondLst>
                                  <p:childTnLst>
                                    <p:animScale>
                                      <p:cBhvr>
                                        <p:cTn id="16" dur="1250" fill="hold"/>
                                        <p:tgtEl>
                                          <p:spTgt spid="11"/>
                                        </p:tgtEl>
                                      </p:cBhvr>
                                      <p:by x="80000" y="80000"/>
                                    </p:animScale>
                                  </p:childTnLst>
                                </p:cTn>
                              </p:par>
                              <p:par>
                                <p:cTn id="17" presetID="23" presetClass="entr" presetSubtype="272" fill="hold" grpId="0" nodeType="withEffect">
                                  <p:stCondLst>
                                    <p:cond delay="35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strVal val="2/3*#ppt_w"/>
                                          </p:val>
                                        </p:tav>
                                        <p:tav tm="100000">
                                          <p:val>
                                            <p:strVal val="#ppt_w"/>
                                          </p:val>
                                        </p:tav>
                                      </p:tavLst>
                                    </p:anim>
                                    <p:anim calcmode="lin" valueType="num">
                                      <p:cBhvr>
                                        <p:cTn id="20" dur="250" fill="hold"/>
                                        <p:tgtEl>
                                          <p:spTgt spid="3"/>
                                        </p:tgtEl>
                                        <p:attrNameLst>
                                          <p:attrName>ppt_h</p:attrName>
                                        </p:attrNameLst>
                                      </p:cBhvr>
                                      <p:tavLst>
                                        <p:tav tm="0">
                                          <p:val>
                                            <p:strVal val="2/3*#ppt_h"/>
                                          </p:val>
                                        </p:tav>
                                        <p:tav tm="100000">
                                          <p:val>
                                            <p:strVal val="#ppt_h"/>
                                          </p:val>
                                        </p:tav>
                                      </p:tavLst>
                                    </p:anim>
                                  </p:childTnLst>
                                </p:cTn>
                              </p:par>
                              <p:par>
                                <p:cTn id="21" presetID="10" presetClass="entr" presetSubtype="0" fill="hold" grpId="1" nodeType="withEffect">
                                  <p:stCondLst>
                                    <p:cond delay="35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6" presetClass="emph" presetSubtype="0" fill="hold" grpId="2" nodeType="withEffect">
                                  <p:stCondLst>
                                    <p:cond delay="350"/>
                                  </p:stCondLst>
                                  <p:childTnLst>
                                    <p:animScale>
                                      <p:cBhvr>
                                        <p:cTn id="25" dur="10" fill="hold"/>
                                        <p:tgtEl>
                                          <p:spTgt spid="3"/>
                                        </p:tgtEl>
                                      </p:cBhvr>
                                      <p:by x="80000" y="80000"/>
                                    </p:animScale>
                                  </p:childTnLst>
                                </p:cTn>
                              </p:par>
                              <p:par>
                                <p:cTn id="26" presetID="6" presetClass="emph" presetSubtype="0" decel="100000" fill="hold" grpId="3" nodeType="withEffect">
                                  <p:stCondLst>
                                    <p:cond delay="350"/>
                                  </p:stCondLst>
                                  <p:childTnLst>
                                    <p:animScale>
                                      <p:cBhvr>
                                        <p:cTn id="27" dur="750" fill="hold"/>
                                        <p:tgtEl>
                                          <p:spTgt spid="3"/>
                                        </p:tgtEl>
                                      </p:cBhvr>
                                      <p:by x="125000" y="125000"/>
                                    </p:animScale>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P spid="4" grpId="1"/>
      <p:bldP spid="11" grpId="0"/>
      <p:bldP spid="11" grpId="1"/>
      <p:bldP spid="11" grpId="2"/>
      <p:bldP spid="3" grpId="0"/>
      <p:bldP spid="3" grpId="1"/>
      <p:bldP spid="3" grpId="2"/>
      <p:bldP spid="3" grpId="3"/>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8A73B-8E5B-4E80-B034-6A9B8033223A}"/>
              </a:ext>
            </a:extLst>
          </p:cNvPr>
          <p:cNvSpPr>
            <a:spLocks noGrp="1"/>
          </p:cNvSpPr>
          <p:nvPr>
            <p:ph type="title"/>
          </p:nvPr>
        </p:nvSpPr>
        <p:spPr/>
        <p:txBody>
          <a:bodyPr/>
          <a:lstStyle/>
          <a:p>
            <a:endParaRPr lang="en-US" dirty="0"/>
          </a:p>
        </p:txBody>
      </p:sp>
      <p:pic>
        <p:nvPicPr>
          <p:cNvPr id="6" name="Content Placeholder 5" descr="A light bulb with colorful explosion&#10;&#10;Description automatically generated">
            <a:extLst>
              <a:ext uri="{FF2B5EF4-FFF2-40B4-BE49-F238E27FC236}">
                <a16:creationId xmlns:a16="http://schemas.microsoft.com/office/drawing/2014/main" id="{67A6FFDF-DE1B-ACC8-E47D-3B300E8F42E5}"/>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tretch/>
        </p:blipFill>
        <p:spPr>
          <a:xfrm>
            <a:off x="0" y="-1"/>
            <a:ext cx="9906000" cy="6858001"/>
          </a:xfrm>
        </p:spPr>
      </p:pic>
      <p:sp>
        <p:nvSpPr>
          <p:cNvPr id="7" name="Title 1">
            <a:extLst>
              <a:ext uri="{FF2B5EF4-FFF2-40B4-BE49-F238E27FC236}">
                <a16:creationId xmlns:a16="http://schemas.microsoft.com/office/drawing/2014/main" id="{6DBBEC31-CBD3-F135-0CE0-00E27C337217}"/>
              </a:ext>
            </a:extLst>
          </p:cNvPr>
          <p:cNvSpPr txBox="1">
            <a:spLocks/>
          </p:cNvSpPr>
          <p:nvPr/>
        </p:nvSpPr>
        <p:spPr>
          <a:xfrm>
            <a:off x="426540" y="659633"/>
            <a:ext cx="3402299" cy="694394"/>
          </a:xfrm>
          <a:prstGeom prst="rect">
            <a:avLst/>
          </a:prstGeom>
        </p:spPr>
        <p:txBody>
          <a:bodyPr vert="horz" lIns="95295" tIns="47647" rIns="95295" bIns="47647" rtlCol="0" anchor="ctr">
            <a:noAutofit/>
          </a:bodyPr>
          <a:lstStyle>
            <a:lvl1pPr algn="l" defTabSz="712866" rtl="0" eaLnBrk="1" latinLnBrk="0" hangingPunct="1">
              <a:lnSpc>
                <a:spcPct val="90000"/>
              </a:lnSpc>
              <a:spcBef>
                <a:spcPct val="0"/>
              </a:spcBef>
              <a:buNone/>
              <a:defRPr sz="3430" kern="1200">
                <a:solidFill>
                  <a:schemeClr val="tx1"/>
                </a:solidFill>
                <a:latin typeface="+mj-lt"/>
                <a:ea typeface="+mj-ea"/>
                <a:cs typeface="+mj-cs"/>
              </a:defRPr>
            </a:lvl1pPr>
          </a:lstStyle>
          <a:p>
            <a:pPr>
              <a:defRPr/>
            </a:pPr>
            <a:r>
              <a:rPr lang="en-US" sz="3500" b="1" dirty="0">
                <a:solidFill>
                  <a:prstClr val="white"/>
                </a:solidFill>
                <a:latin typeface="Calibri" panose="020F0502020204030204" pitchFamily="34" charset="0"/>
                <a:cs typeface="Calibri" panose="020F0502020204030204" pitchFamily="34" charset="0"/>
              </a:rPr>
              <a:t>Headwinds of V.U.C.A.D.A. </a:t>
            </a:r>
          </a:p>
        </p:txBody>
      </p:sp>
      <p:sp>
        <p:nvSpPr>
          <p:cNvPr id="8" name="TextBox 7">
            <a:extLst>
              <a:ext uri="{FF2B5EF4-FFF2-40B4-BE49-F238E27FC236}">
                <a16:creationId xmlns:a16="http://schemas.microsoft.com/office/drawing/2014/main" id="{F86139C4-6844-B220-0D70-081F9517BA10}"/>
              </a:ext>
            </a:extLst>
          </p:cNvPr>
          <p:cNvSpPr txBox="1"/>
          <p:nvPr/>
        </p:nvSpPr>
        <p:spPr>
          <a:xfrm>
            <a:off x="6277509" y="321914"/>
            <a:ext cx="3369924" cy="6268383"/>
          </a:xfrm>
          <a:prstGeom prst="rect">
            <a:avLst/>
          </a:prstGeom>
          <a:noFill/>
        </p:spPr>
        <p:txBody>
          <a:bodyPr wrap="square" rtlCol="0">
            <a:spAutoFit/>
          </a:bodyPr>
          <a:lstStyle/>
          <a:p>
            <a:pPr defTabSz="295472">
              <a:spcBef>
                <a:spcPts val="388"/>
              </a:spcBef>
              <a:spcAft>
                <a:spcPts val="388"/>
              </a:spcAft>
              <a:defRPr/>
            </a:pPr>
            <a:r>
              <a:rPr lang="en-GB" sz="1600" b="1" dirty="0">
                <a:solidFill>
                  <a:prstClr val="white"/>
                </a:solidFill>
                <a:latin typeface="Calibri" panose="020F0502020204030204" pitchFamily="34" charset="0"/>
              </a:rPr>
              <a:t>Volatility</a:t>
            </a:r>
            <a:r>
              <a:rPr lang="en-GB" sz="1600" b="1" dirty="0">
                <a:solidFill>
                  <a:prstClr val="white"/>
                </a:solidFill>
                <a:latin typeface="Calibri Light" panose="020F0302020204030204"/>
              </a:rPr>
              <a:t>.	</a:t>
            </a:r>
            <a:r>
              <a:rPr lang="en-GB" sz="1600" dirty="0">
                <a:solidFill>
                  <a:prstClr val="white"/>
                </a:solidFill>
                <a:latin typeface="Calibri Light" panose="020F0302020204030204"/>
              </a:rPr>
              <a:t>	Nature, dynamics and				speed of change, and 				the change catalysts.</a:t>
            </a:r>
          </a:p>
          <a:p>
            <a:pPr defTabSz="295472">
              <a:spcBef>
                <a:spcPts val="388"/>
              </a:spcBef>
              <a:spcAft>
                <a:spcPts val="388"/>
              </a:spcAft>
              <a:defRPr/>
            </a:pPr>
            <a:r>
              <a:rPr lang="en-GB" sz="1600" b="1" dirty="0">
                <a:solidFill>
                  <a:prstClr val="white"/>
                </a:solidFill>
                <a:latin typeface="Calibri" panose="020F0502020204030204" pitchFamily="34" charset="0"/>
              </a:rPr>
              <a:t>Uncertainty</a:t>
            </a:r>
            <a:r>
              <a:rPr lang="en-GB" sz="1600" b="1" dirty="0">
                <a:solidFill>
                  <a:prstClr val="white"/>
                </a:solidFill>
                <a:latin typeface="Calibri Light" panose="020F0302020204030204"/>
              </a:rPr>
              <a:t>. </a:t>
            </a:r>
            <a:r>
              <a:rPr lang="en-GB" sz="1600" dirty="0">
                <a:solidFill>
                  <a:prstClr val="white"/>
                </a:solidFill>
                <a:latin typeface="Calibri Light" panose="020F0302020204030204"/>
              </a:rPr>
              <a:t>	Lack predictability, 					prospect of surprise or 				ambush, awareness &amp; 				understanding of facts &amp; 				feelings.</a:t>
            </a:r>
          </a:p>
          <a:p>
            <a:pPr defTabSz="295472">
              <a:spcBef>
                <a:spcPts val="388"/>
              </a:spcBef>
              <a:spcAft>
                <a:spcPts val="388"/>
              </a:spcAft>
              <a:defRPr/>
            </a:pPr>
            <a:r>
              <a:rPr lang="en-GB" sz="1600" b="1" dirty="0">
                <a:solidFill>
                  <a:prstClr val="white"/>
                </a:solidFill>
                <a:latin typeface="Calibri" panose="020F0502020204030204" pitchFamily="34" charset="0"/>
              </a:rPr>
              <a:t>Complexity</a:t>
            </a:r>
            <a:r>
              <a:rPr lang="en-GB" sz="1600" b="1" dirty="0">
                <a:solidFill>
                  <a:prstClr val="white"/>
                </a:solidFill>
                <a:latin typeface="Calibri Light" panose="020F0302020204030204"/>
              </a:rPr>
              <a:t>. </a:t>
            </a:r>
            <a:r>
              <a:rPr lang="en-GB" sz="1600" dirty="0">
                <a:solidFill>
                  <a:prstClr val="white"/>
                </a:solidFill>
                <a:latin typeface="Calibri Light" panose="020F0302020204030204"/>
              </a:rPr>
              <a:t>	Multiplex of forces and				issues,	no clear cause					-and-effect chain with 				confusion around 					situation  or project.	</a:t>
            </a:r>
          </a:p>
          <a:p>
            <a:pPr defTabSz="295472">
              <a:spcBef>
                <a:spcPts val="388"/>
              </a:spcBef>
              <a:spcAft>
                <a:spcPts val="388"/>
              </a:spcAft>
              <a:defRPr/>
            </a:pPr>
            <a:r>
              <a:rPr lang="en-GB" sz="1600" b="1" dirty="0">
                <a:solidFill>
                  <a:prstClr val="white"/>
                </a:solidFill>
                <a:latin typeface="Calibri" panose="020F0502020204030204" pitchFamily="34" charset="0"/>
              </a:rPr>
              <a:t>Ambiguity</a:t>
            </a:r>
            <a:r>
              <a:rPr lang="en-GB" sz="1600" b="1" dirty="0">
                <a:solidFill>
                  <a:prstClr val="white"/>
                </a:solidFill>
                <a:latin typeface="Calibri Light" panose="020F0302020204030204"/>
              </a:rPr>
              <a:t>. </a:t>
            </a:r>
            <a:r>
              <a:rPr lang="en-GB" sz="1600" dirty="0">
                <a:solidFill>
                  <a:prstClr val="white"/>
                </a:solidFill>
                <a:latin typeface="Calibri Light" panose="020F0302020204030204"/>
              </a:rPr>
              <a:t>	Hazy reality, high 						potential for 							misunderstanding and 				cause-and-effect 						confusion.</a:t>
            </a:r>
          </a:p>
          <a:p>
            <a:pPr defTabSz="295472">
              <a:spcBef>
                <a:spcPts val="388"/>
              </a:spcBef>
              <a:spcAft>
                <a:spcPts val="388"/>
              </a:spcAft>
              <a:defRPr/>
            </a:pPr>
            <a:r>
              <a:rPr lang="en-GB" sz="1600" dirty="0">
                <a:solidFill>
                  <a:schemeClr val="bg1"/>
                </a:solidFill>
                <a:highlight>
                  <a:srgbClr val="10AB7E"/>
                </a:highlight>
                <a:latin typeface="Calibri" panose="020F0502020204030204" pitchFamily="34" charset="0"/>
              </a:rPr>
              <a:t>Disruptive</a:t>
            </a:r>
            <a:r>
              <a:rPr lang="en-GB" sz="1600" dirty="0">
                <a:solidFill>
                  <a:schemeClr val="bg1"/>
                </a:solidFill>
                <a:highlight>
                  <a:srgbClr val="10AB7E"/>
                </a:highlight>
                <a:latin typeface="Calibri Light" panose="020F0302020204030204"/>
              </a:rPr>
              <a:t>. 	Radical change in an 					existing industry, market 				or process. Internal &amp; 				external.</a:t>
            </a:r>
          </a:p>
          <a:p>
            <a:pPr defTabSz="295472">
              <a:spcBef>
                <a:spcPts val="388"/>
              </a:spcBef>
              <a:spcAft>
                <a:spcPts val="388"/>
              </a:spcAft>
              <a:tabLst>
                <a:tab pos="873567" algn="l"/>
              </a:tabLst>
              <a:defRPr/>
            </a:pPr>
            <a:r>
              <a:rPr lang="en-GB" sz="1600" dirty="0">
                <a:solidFill>
                  <a:schemeClr val="bg1"/>
                </a:solidFill>
                <a:highlight>
                  <a:srgbClr val="10AB7E"/>
                </a:highlight>
                <a:latin typeface="Calibri" panose="020F0502020204030204" pitchFamily="34" charset="0"/>
              </a:rPr>
              <a:t>Asynchronous</a:t>
            </a:r>
            <a:r>
              <a:rPr lang="en-GB" sz="1600" dirty="0">
                <a:solidFill>
                  <a:schemeClr val="bg1"/>
                </a:solidFill>
                <a:highlight>
                  <a:srgbClr val="10AB7E"/>
                </a:highlight>
                <a:latin typeface="Calibri Light" panose="020F0302020204030204"/>
              </a:rPr>
              <a:t>. All at once, constantly.</a:t>
            </a:r>
          </a:p>
        </p:txBody>
      </p:sp>
    </p:spTree>
    <p:extLst>
      <p:ext uri="{BB962C8B-B14F-4D97-AF65-F5344CB8AC3E}">
        <p14:creationId xmlns:p14="http://schemas.microsoft.com/office/powerpoint/2010/main" val="398709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dissolve">
                                      <p:cBhvr>
                                        <p:cTn id="7" dur="500"/>
                                        <p:tgtEl>
                                          <p:spTgt spid="8">
                                            <p:txEl>
                                              <p:pRg st="4" end="4"/>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8">
                                            <p:txEl>
                                              <p:pRg st="5" end="5"/>
                                            </p:txEl>
                                          </p:spTgt>
                                        </p:tgtEl>
                                        <p:attrNameLst>
                                          <p:attrName>style.visibility</p:attrName>
                                        </p:attrNameLst>
                                      </p:cBhvr>
                                      <p:to>
                                        <p:strVal val="visible"/>
                                      </p:to>
                                    </p:set>
                                    <p:animEffect transition="in" filter="dissolve">
                                      <p:cBhvr>
                                        <p:cTn id="10"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3AF0B-76E7-6F68-03A0-D1409B9BED7D}"/>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A823D631-162E-C492-DF7A-4F70587D35E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 y="0"/>
            <a:ext cx="9906001" cy="6858000"/>
          </a:xfrm>
          <a:prstGeom prst="rect">
            <a:avLst/>
          </a:prstGeom>
        </p:spPr>
      </p:pic>
      <p:sp>
        <p:nvSpPr>
          <p:cNvPr id="40" name="Rectangle 39">
            <a:extLst>
              <a:ext uri="{FF2B5EF4-FFF2-40B4-BE49-F238E27FC236}">
                <a16:creationId xmlns:a16="http://schemas.microsoft.com/office/drawing/2014/main" id="{B07B4763-E984-02D0-8584-99E8AC55882A}"/>
              </a:ext>
            </a:extLst>
          </p:cNvPr>
          <p:cNvSpPr>
            <a:spLocks/>
          </p:cNvSpPr>
          <p:nvPr/>
        </p:nvSpPr>
        <p:spPr>
          <a:xfrm rot="10800000" flipH="1">
            <a:off x="0" y="823964"/>
            <a:ext cx="9906000" cy="6034036"/>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38" name="TextBox 37">
            <a:extLst>
              <a:ext uri="{FF2B5EF4-FFF2-40B4-BE49-F238E27FC236}">
                <a16:creationId xmlns:a16="http://schemas.microsoft.com/office/drawing/2014/main" id="{B1833815-761A-0B0E-F57A-1D7D652486DA}"/>
              </a:ext>
            </a:extLst>
          </p:cNvPr>
          <p:cNvSpPr txBox="1"/>
          <p:nvPr/>
        </p:nvSpPr>
        <p:spPr>
          <a:xfrm>
            <a:off x="0" y="0"/>
            <a:ext cx="9906000" cy="1870512"/>
          </a:xfrm>
          <a:prstGeom prst="rect">
            <a:avLst/>
          </a:prstGeom>
          <a:solidFill>
            <a:srgbClr val="549E76">
              <a:alpha val="58000"/>
            </a:srgbClr>
          </a:solidFill>
          <a:effectLst/>
        </p:spPr>
        <p:txBody>
          <a:bodyPr wrap="square">
            <a:spAutoFit/>
          </a:bodyPr>
          <a:lstStyle/>
          <a:p>
            <a:pPr algn="ctr" defTabSz="1320636">
              <a:lnSpc>
                <a:spcPct val="90000"/>
              </a:lnSpc>
              <a:spcBef>
                <a:spcPct val="0"/>
              </a:spcBef>
              <a:defRPr/>
            </a:pPr>
            <a:endParaRPr lang="en-US" sz="813" b="1" dirty="0">
              <a:solidFill>
                <a:schemeClr val="bg1"/>
              </a:solidFill>
              <a:latin typeface="Calibri" panose="020F0502020204030204" pitchFamily="34" charset="0"/>
            </a:endParaRPr>
          </a:p>
          <a:p>
            <a:pPr algn="ctr" defTabSz="1320636">
              <a:lnSpc>
                <a:spcPct val="90000"/>
              </a:lnSpc>
              <a:spcBef>
                <a:spcPct val="0"/>
              </a:spcBef>
              <a:defRPr/>
            </a:pPr>
            <a:endParaRPr lang="en-US" sz="975" b="1" dirty="0">
              <a:solidFill>
                <a:schemeClr val="bg1"/>
              </a:solidFill>
              <a:latin typeface="Calibri" panose="020F0502020204030204" pitchFamily="34" charset="0"/>
            </a:endParaRPr>
          </a:p>
          <a:p>
            <a:pPr algn="ctr" defTabSz="1320636">
              <a:lnSpc>
                <a:spcPct val="90000"/>
              </a:lnSpc>
              <a:spcBef>
                <a:spcPct val="0"/>
              </a:spcBef>
              <a:defRPr/>
            </a:pPr>
            <a:r>
              <a:rPr lang="en-US" sz="2925" b="1" dirty="0">
                <a:solidFill>
                  <a:schemeClr val="bg1"/>
                </a:solidFill>
                <a:latin typeface="Calibri" panose="020F0502020204030204" pitchFamily="34" charset="0"/>
              </a:rPr>
              <a:t>A paradox has multiple realities that co-exist. </a:t>
            </a:r>
          </a:p>
          <a:p>
            <a:pPr algn="ctr" defTabSz="1320636">
              <a:lnSpc>
                <a:spcPct val="90000"/>
              </a:lnSpc>
              <a:spcBef>
                <a:spcPct val="0"/>
              </a:spcBef>
              <a:defRPr/>
            </a:pPr>
            <a:r>
              <a:rPr lang="en-US" sz="2925" b="1" dirty="0">
                <a:solidFill>
                  <a:schemeClr val="bg1"/>
                </a:solidFill>
                <a:latin typeface="Calibri" panose="020F0502020204030204" pitchFamily="34" charset="0"/>
              </a:rPr>
              <a:t>By definition, this creates tension.</a:t>
            </a:r>
            <a:r>
              <a:rPr lang="en-US" sz="3575" b="1" dirty="0">
                <a:solidFill>
                  <a:schemeClr val="bg1"/>
                </a:solidFill>
                <a:latin typeface="Calibri" panose="020F0502020204030204" pitchFamily="34" charset="0"/>
              </a:rPr>
              <a:t> </a:t>
            </a:r>
          </a:p>
          <a:p>
            <a:pPr algn="ctr" defTabSz="1320636">
              <a:lnSpc>
                <a:spcPct val="90000"/>
              </a:lnSpc>
              <a:spcBef>
                <a:spcPct val="0"/>
              </a:spcBef>
              <a:defRPr/>
            </a:pPr>
            <a:endParaRPr lang="en-US" sz="1788" b="1" dirty="0">
              <a:solidFill>
                <a:schemeClr val="bg1"/>
              </a:solidFill>
              <a:latin typeface="Calibri" panose="020F0502020204030204" pitchFamily="34" charset="0"/>
            </a:endParaRPr>
          </a:p>
          <a:p>
            <a:pPr algn="ctr" defTabSz="1320636">
              <a:lnSpc>
                <a:spcPct val="90000"/>
              </a:lnSpc>
              <a:spcBef>
                <a:spcPct val="0"/>
              </a:spcBef>
              <a:defRPr/>
            </a:pPr>
            <a:r>
              <a:rPr lang="en-US" sz="1950" b="1" dirty="0">
                <a:solidFill>
                  <a:schemeClr val="bg1"/>
                </a:solidFill>
                <a:latin typeface="Calibri" panose="020F0502020204030204" pitchFamily="34" charset="0"/>
              </a:rPr>
              <a:t>Both are right and true.	It’s a complex leadership ask.</a:t>
            </a:r>
          </a:p>
          <a:p>
            <a:pPr algn="ctr" defTabSz="1320636">
              <a:lnSpc>
                <a:spcPct val="90000"/>
              </a:lnSpc>
              <a:spcBef>
                <a:spcPct val="0"/>
              </a:spcBef>
              <a:defRPr/>
            </a:pPr>
            <a:endParaRPr lang="en-US" sz="813" b="1" dirty="0">
              <a:solidFill>
                <a:schemeClr val="bg1"/>
              </a:solidFill>
              <a:latin typeface="Calibri" panose="020F0502020204030204" pitchFamily="34" charset="0"/>
            </a:endParaRPr>
          </a:p>
        </p:txBody>
      </p:sp>
      <p:grpSp>
        <p:nvGrpSpPr>
          <p:cNvPr id="42" name="Group 41">
            <a:extLst>
              <a:ext uri="{FF2B5EF4-FFF2-40B4-BE49-F238E27FC236}">
                <a16:creationId xmlns:a16="http://schemas.microsoft.com/office/drawing/2014/main" id="{602A682B-DA03-BCD4-C302-023D6DF792DB}"/>
              </a:ext>
            </a:extLst>
          </p:cNvPr>
          <p:cNvGrpSpPr/>
          <p:nvPr/>
        </p:nvGrpSpPr>
        <p:grpSpPr>
          <a:xfrm>
            <a:off x="959266" y="2539614"/>
            <a:ext cx="3769381" cy="294077"/>
            <a:chOff x="1307245" y="2705430"/>
            <a:chExt cx="4639238" cy="361941"/>
          </a:xfrm>
        </p:grpSpPr>
        <p:sp>
          <p:nvSpPr>
            <p:cNvPr id="451" name="Freeform: Shape 450">
              <a:extLst>
                <a:ext uri="{FF2B5EF4-FFF2-40B4-BE49-F238E27FC236}">
                  <a16:creationId xmlns:a16="http://schemas.microsoft.com/office/drawing/2014/main" id="{BC99AEFC-0150-030D-C160-22F8484BD2AD}"/>
                </a:ext>
              </a:extLst>
            </p:cNvPr>
            <p:cNvSpPr/>
            <p:nvPr/>
          </p:nvSpPr>
          <p:spPr>
            <a:xfrm flipH="1">
              <a:off x="3630894" y="2711835"/>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Transform</a:t>
              </a:r>
              <a:endParaRPr lang="en-ID" sz="1219" dirty="0">
                <a:solidFill>
                  <a:srgbClr val="FFFFFF"/>
                </a:solidFill>
                <a:latin typeface="Calibri" panose="020F0502020204030204" pitchFamily="34" charset="0"/>
              </a:endParaRPr>
            </a:p>
          </p:txBody>
        </p:sp>
        <p:grpSp>
          <p:nvGrpSpPr>
            <p:cNvPr id="29" name="Group 28">
              <a:extLst>
                <a:ext uri="{FF2B5EF4-FFF2-40B4-BE49-F238E27FC236}">
                  <a16:creationId xmlns:a16="http://schemas.microsoft.com/office/drawing/2014/main" id="{D87F47B6-F1EF-21DE-6D3C-5F1F2E75D07C}"/>
                </a:ext>
              </a:extLst>
            </p:cNvPr>
            <p:cNvGrpSpPr/>
            <p:nvPr/>
          </p:nvGrpSpPr>
          <p:grpSpPr>
            <a:xfrm>
              <a:off x="1307245" y="2705430"/>
              <a:ext cx="2315828" cy="361941"/>
              <a:chOff x="1354836" y="2160405"/>
              <a:chExt cx="2315828" cy="361941"/>
            </a:xfrm>
          </p:grpSpPr>
          <p:sp>
            <p:nvSpPr>
              <p:cNvPr id="60" name="Freeform: Shape 59">
                <a:extLst>
                  <a:ext uri="{FF2B5EF4-FFF2-40B4-BE49-F238E27FC236}">
                    <a16:creationId xmlns:a16="http://schemas.microsoft.com/office/drawing/2014/main" id="{F71ACA97-C6F8-4302-17E2-AFA80C9BD0DB}"/>
                  </a:ext>
                </a:extLst>
              </p:cNvPr>
              <p:cNvSpPr/>
              <p:nvPr/>
            </p:nvSpPr>
            <p:spPr>
              <a:xfrm flipV="1">
                <a:off x="1355075" y="2166810"/>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2" name="Freeform: Shape 1">
                <a:extLst>
                  <a:ext uri="{FF2B5EF4-FFF2-40B4-BE49-F238E27FC236}">
                    <a16:creationId xmlns:a16="http://schemas.microsoft.com/office/drawing/2014/main" id="{E095243A-CC6A-8DFE-D0FF-A3086BEBA70B}"/>
                  </a:ext>
                </a:extLst>
              </p:cNvPr>
              <p:cNvSpPr/>
              <p:nvPr/>
            </p:nvSpPr>
            <p:spPr>
              <a:xfrm>
                <a:off x="1354836" y="2160405"/>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Perform</a:t>
                </a:r>
                <a:endParaRPr lang="en-ID" sz="1219" dirty="0">
                  <a:solidFill>
                    <a:srgbClr val="FFFFFF"/>
                  </a:solidFill>
                  <a:latin typeface="Calibri" panose="020F0502020204030204" pitchFamily="34" charset="0"/>
                </a:endParaRPr>
              </a:p>
            </p:txBody>
          </p:sp>
        </p:grpSp>
      </p:grpSp>
      <p:grpSp>
        <p:nvGrpSpPr>
          <p:cNvPr id="46" name="Group 45">
            <a:extLst>
              <a:ext uri="{FF2B5EF4-FFF2-40B4-BE49-F238E27FC236}">
                <a16:creationId xmlns:a16="http://schemas.microsoft.com/office/drawing/2014/main" id="{8212F5A8-9FB4-A218-1DE1-0F38D80EFC2E}"/>
              </a:ext>
            </a:extLst>
          </p:cNvPr>
          <p:cNvGrpSpPr/>
          <p:nvPr/>
        </p:nvGrpSpPr>
        <p:grpSpPr>
          <a:xfrm>
            <a:off x="959266" y="2900208"/>
            <a:ext cx="3769381" cy="294077"/>
            <a:chOff x="1307245" y="3149237"/>
            <a:chExt cx="4639238" cy="361941"/>
          </a:xfrm>
        </p:grpSpPr>
        <p:sp>
          <p:nvSpPr>
            <p:cNvPr id="452" name="Freeform: Shape 451">
              <a:extLst>
                <a:ext uri="{FF2B5EF4-FFF2-40B4-BE49-F238E27FC236}">
                  <a16:creationId xmlns:a16="http://schemas.microsoft.com/office/drawing/2014/main" id="{710B295F-163E-C240-7D89-A05C3A7B106A}"/>
                </a:ext>
              </a:extLst>
            </p:cNvPr>
            <p:cNvSpPr/>
            <p:nvPr/>
          </p:nvSpPr>
          <p:spPr>
            <a:xfrm flipH="1">
              <a:off x="3630894" y="3155642"/>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Profit</a:t>
              </a:r>
              <a:endParaRPr lang="en-ID" sz="1219" dirty="0">
                <a:solidFill>
                  <a:srgbClr val="FFFFFF"/>
                </a:solidFill>
                <a:latin typeface="Calibri" panose="020F0502020204030204" pitchFamily="34" charset="0"/>
              </a:endParaRPr>
            </a:p>
          </p:txBody>
        </p:sp>
        <p:grpSp>
          <p:nvGrpSpPr>
            <p:cNvPr id="26" name="Group 25">
              <a:extLst>
                <a:ext uri="{FF2B5EF4-FFF2-40B4-BE49-F238E27FC236}">
                  <a16:creationId xmlns:a16="http://schemas.microsoft.com/office/drawing/2014/main" id="{4A9746E9-F1D3-F05E-6883-91ADCCD26C4E}"/>
                </a:ext>
              </a:extLst>
            </p:cNvPr>
            <p:cNvGrpSpPr/>
            <p:nvPr/>
          </p:nvGrpSpPr>
          <p:grpSpPr>
            <a:xfrm>
              <a:off x="1307245" y="3149237"/>
              <a:ext cx="2315828" cy="361941"/>
              <a:chOff x="1354836" y="2676504"/>
              <a:chExt cx="2315828" cy="361941"/>
            </a:xfrm>
          </p:grpSpPr>
          <p:sp>
            <p:nvSpPr>
              <p:cNvPr id="61" name="Freeform: Shape 60">
                <a:extLst>
                  <a:ext uri="{FF2B5EF4-FFF2-40B4-BE49-F238E27FC236}">
                    <a16:creationId xmlns:a16="http://schemas.microsoft.com/office/drawing/2014/main" id="{85230DF1-FBC1-B803-EB7A-493490F32DF9}"/>
                  </a:ext>
                </a:extLst>
              </p:cNvPr>
              <p:cNvSpPr/>
              <p:nvPr/>
            </p:nvSpPr>
            <p:spPr>
              <a:xfrm flipV="1">
                <a:off x="1355075" y="2682909"/>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3" name="Freeform: Shape 2">
                <a:extLst>
                  <a:ext uri="{FF2B5EF4-FFF2-40B4-BE49-F238E27FC236}">
                    <a16:creationId xmlns:a16="http://schemas.microsoft.com/office/drawing/2014/main" id="{5163C2E4-E400-2862-B622-25908A2708CC}"/>
                  </a:ext>
                </a:extLst>
              </p:cNvPr>
              <p:cNvSpPr/>
              <p:nvPr/>
            </p:nvSpPr>
            <p:spPr>
              <a:xfrm>
                <a:off x="1354836" y="2676504"/>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Growth</a:t>
                </a:r>
                <a:endParaRPr lang="en-ID" sz="1219" dirty="0">
                  <a:solidFill>
                    <a:srgbClr val="FFFFFF"/>
                  </a:solidFill>
                  <a:latin typeface="Calibri" panose="020F0502020204030204" pitchFamily="34" charset="0"/>
                </a:endParaRPr>
              </a:p>
            </p:txBody>
          </p:sp>
        </p:grpSp>
      </p:grpSp>
      <p:grpSp>
        <p:nvGrpSpPr>
          <p:cNvPr id="50" name="Group 49">
            <a:extLst>
              <a:ext uri="{FF2B5EF4-FFF2-40B4-BE49-F238E27FC236}">
                <a16:creationId xmlns:a16="http://schemas.microsoft.com/office/drawing/2014/main" id="{4ADEFA02-52E1-AC54-2ECF-6D3DE1F25C7D}"/>
              </a:ext>
            </a:extLst>
          </p:cNvPr>
          <p:cNvGrpSpPr/>
          <p:nvPr/>
        </p:nvGrpSpPr>
        <p:grpSpPr>
          <a:xfrm>
            <a:off x="959266" y="3260801"/>
            <a:ext cx="3769381" cy="294077"/>
            <a:chOff x="1307245" y="3593044"/>
            <a:chExt cx="4639238" cy="361941"/>
          </a:xfrm>
        </p:grpSpPr>
        <p:sp>
          <p:nvSpPr>
            <p:cNvPr id="461" name="Freeform: Shape 460">
              <a:extLst>
                <a:ext uri="{FF2B5EF4-FFF2-40B4-BE49-F238E27FC236}">
                  <a16:creationId xmlns:a16="http://schemas.microsoft.com/office/drawing/2014/main" id="{3A691909-73C5-7E83-24EC-74AE6DF06744}"/>
                </a:ext>
              </a:extLst>
            </p:cNvPr>
            <p:cNvSpPr/>
            <p:nvPr/>
          </p:nvSpPr>
          <p:spPr>
            <a:xfrm flipH="1">
              <a:off x="3630894" y="3599449"/>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Responsibility</a:t>
              </a:r>
              <a:endParaRPr lang="en-ID" sz="1219" dirty="0">
                <a:solidFill>
                  <a:srgbClr val="FFFFFF"/>
                </a:solidFill>
                <a:latin typeface="Calibri" panose="020F0502020204030204" pitchFamily="34" charset="0"/>
              </a:endParaRPr>
            </a:p>
          </p:txBody>
        </p:sp>
        <p:grpSp>
          <p:nvGrpSpPr>
            <p:cNvPr id="25" name="Group 24">
              <a:extLst>
                <a:ext uri="{FF2B5EF4-FFF2-40B4-BE49-F238E27FC236}">
                  <a16:creationId xmlns:a16="http://schemas.microsoft.com/office/drawing/2014/main" id="{D69A018A-8289-5B66-3E35-B3BB978A64D1}"/>
                </a:ext>
              </a:extLst>
            </p:cNvPr>
            <p:cNvGrpSpPr/>
            <p:nvPr/>
          </p:nvGrpSpPr>
          <p:grpSpPr>
            <a:xfrm>
              <a:off x="1307245" y="3593044"/>
              <a:ext cx="2315828" cy="361941"/>
              <a:chOff x="1354836" y="3192603"/>
              <a:chExt cx="2315828" cy="361941"/>
            </a:xfrm>
          </p:grpSpPr>
          <p:sp>
            <p:nvSpPr>
              <p:cNvPr id="62" name="Freeform: Shape 61">
                <a:extLst>
                  <a:ext uri="{FF2B5EF4-FFF2-40B4-BE49-F238E27FC236}">
                    <a16:creationId xmlns:a16="http://schemas.microsoft.com/office/drawing/2014/main" id="{BEB099A8-9CAE-8B46-4D8F-322DFFC29981}"/>
                  </a:ext>
                </a:extLst>
              </p:cNvPr>
              <p:cNvSpPr/>
              <p:nvPr/>
            </p:nvSpPr>
            <p:spPr>
              <a:xfrm flipV="1">
                <a:off x="1355075" y="3199008"/>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4" name="Freeform: Shape 3">
                <a:extLst>
                  <a:ext uri="{FF2B5EF4-FFF2-40B4-BE49-F238E27FC236}">
                    <a16:creationId xmlns:a16="http://schemas.microsoft.com/office/drawing/2014/main" id="{A5DC4826-72CF-33A6-AC30-FACBB46BD19D}"/>
                  </a:ext>
                </a:extLst>
              </p:cNvPr>
              <p:cNvSpPr/>
              <p:nvPr/>
            </p:nvSpPr>
            <p:spPr>
              <a:xfrm>
                <a:off x="1354836" y="3192603"/>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Autonomy</a:t>
                </a:r>
                <a:endParaRPr lang="en-ID" sz="1219" dirty="0">
                  <a:solidFill>
                    <a:srgbClr val="FFFFFF"/>
                  </a:solidFill>
                  <a:latin typeface="Calibri" panose="020F0502020204030204" pitchFamily="34" charset="0"/>
                </a:endParaRPr>
              </a:p>
            </p:txBody>
          </p:sp>
        </p:grpSp>
      </p:grpSp>
      <p:grpSp>
        <p:nvGrpSpPr>
          <p:cNvPr id="54" name="Group 53">
            <a:extLst>
              <a:ext uri="{FF2B5EF4-FFF2-40B4-BE49-F238E27FC236}">
                <a16:creationId xmlns:a16="http://schemas.microsoft.com/office/drawing/2014/main" id="{C1939D26-1242-4738-6BA9-E31E6F908CE2}"/>
              </a:ext>
            </a:extLst>
          </p:cNvPr>
          <p:cNvGrpSpPr/>
          <p:nvPr/>
        </p:nvGrpSpPr>
        <p:grpSpPr>
          <a:xfrm>
            <a:off x="959266" y="3577691"/>
            <a:ext cx="3769381" cy="294077"/>
            <a:chOff x="1307245" y="4036851"/>
            <a:chExt cx="4639238" cy="361941"/>
          </a:xfrm>
          <a:solidFill>
            <a:schemeClr val="accent1">
              <a:lumMod val="75000"/>
              <a:lumOff val="25000"/>
            </a:schemeClr>
          </a:solidFill>
        </p:grpSpPr>
        <p:sp>
          <p:nvSpPr>
            <p:cNvPr id="468" name="Freeform: Shape 467">
              <a:extLst>
                <a:ext uri="{FF2B5EF4-FFF2-40B4-BE49-F238E27FC236}">
                  <a16:creationId xmlns:a16="http://schemas.microsoft.com/office/drawing/2014/main" id="{06293CFD-82A5-1FD0-32F9-7E9FA1A21B97}"/>
                </a:ext>
              </a:extLst>
            </p:cNvPr>
            <p:cNvSpPr/>
            <p:nvPr/>
          </p:nvSpPr>
          <p:spPr>
            <a:xfrm flipH="1">
              <a:off x="3630894" y="404325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Caring for Yourself</a:t>
              </a:r>
              <a:endParaRPr lang="en-ID" sz="1219" dirty="0">
                <a:solidFill>
                  <a:srgbClr val="FFFFFF"/>
                </a:solidFill>
                <a:latin typeface="Calibri" panose="020F0502020204030204" pitchFamily="34" charset="0"/>
              </a:endParaRPr>
            </a:p>
          </p:txBody>
        </p:sp>
        <p:grpSp>
          <p:nvGrpSpPr>
            <p:cNvPr id="24" name="Group 23">
              <a:extLst>
                <a:ext uri="{FF2B5EF4-FFF2-40B4-BE49-F238E27FC236}">
                  <a16:creationId xmlns:a16="http://schemas.microsoft.com/office/drawing/2014/main" id="{08C43878-C877-74A6-FFFC-AAE8241FFFE2}"/>
                </a:ext>
              </a:extLst>
            </p:cNvPr>
            <p:cNvGrpSpPr/>
            <p:nvPr/>
          </p:nvGrpSpPr>
          <p:grpSpPr>
            <a:xfrm>
              <a:off x="1307245" y="4036851"/>
              <a:ext cx="2315828" cy="361941"/>
              <a:chOff x="1354836" y="3708702"/>
              <a:chExt cx="2315828" cy="361941"/>
            </a:xfrm>
            <a:grpFill/>
          </p:grpSpPr>
          <p:sp>
            <p:nvSpPr>
              <p:cNvPr id="63" name="Freeform: Shape 62">
                <a:extLst>
                  <a:ext uri="{FF2B5EF4-FFF2-40B4-BE49-F238E27FC236}">
                    <a16:creationId xmlns:a16="http://schemas.microsoft.com/office/drawing/2014/main" id="{85B353A2-22D4-ABBD-C6FD-690AF764A484}"/>
                  </a:ext>
                </a:extLst>
              </p:cNvPr>
              <p:cNvSpPr/>
              <p:nvPr/>
            </p:nvSpPr>
            <p:spPr>
              <a:xfrm flipV="1">
                <a:off x="1355075" y="3715107"/>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5" name="Freeform: Shape 4">
                <a:extLst>
                  <a:ext uri="{FF2B5EF4-FFF2-40B4-BE49-F238E27FC236}">
                    <a16:creationId xmlns:a16="http://schemas.microsoft.com/office/drawing/2014/main" id="{D3625800-E79E-D7F8-E10A-0968DF225400}"/>
                  </a:ext>
                </a:extLst>
              </p:cNvPr>
              <p:cNvSpPr/>
              <p:nvPr/>
            </p:nvSpPr>
            <p:spPr>
              <a:xfrm>
                <a:off x="1354836" y="3708702"/>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Caring for Others</a:t>
                </a:r>
                <a:endParaRPr lang="en-ID" sz="1219" dirty="0">
                  <a:solidFill>
                    <a:srgbClr val="FFFFFF"/>
                  </a:solidFill>
                  <a:latin typeface="Calibri" panose="020F0502020204030204" pitchFamily="34" charset="0"/>
                </a:endParaRPr>
              </a:p>
            </p:txBody>
          </p:sp>
        </p:grpSp>
      </p:grpSp>
      <p:grpSp>
        <p:nvGrpSpPr>
          <p:cNvPr id="43" name="Group 42">
            <a:extLst>
              <a:ext uri="{FF2B5EF4-FFF2-40B4-BE49-F238E27FC236}">
                <a16:creationId xmlns:a16="http://schemas.microsoft.com/office/drawing/2014/main" id="{DE39C719-9291-E9B6-E433-EFAAA5EFC03E}"/>
              </a:ext>
            </a:extLst>
          </p:cNvPr>
          <p:cNvGrpSpPr/>
          <p:nvPr/>
        </p:nvGrpSpPr>
        <p:grpSpPr>
          <a:xfrm>
            <a:off x="959266" y="3938284"/>
            <a:ext cx="3769381" cy="294077"/>
            <a:chOff x="1307245" y="4480658"/>
            <a:chExt cx="4639238" cy="361941"/>
          </a:xfrm>
        </p:grpSpPr>
        <p:sp>
          <p:nvSpPr>
            <p:cNvPr id="478" name="Freeform: Shape 477">
              <a:extLst>
                <a:ext uri="{FF2B5EF4-FFF2-40B4-BE49-F238E27FC236}">
                  <a16:creationId xmlns:a16="http://schemas.microsoft.com/office/drawing/2014/main" id="{DFA16BDB-A65E-3B76-0691-BEA37061E981}"/>
                </a:ext>
              </a:extLst>
            </p:cNvPr>
            <p:cNvSpPr/>
            <p:nvPr/>
          </p:nvSpPr>
          <p:spPr>
            <a:xfrm flipH="1">
              <a:off x="3630894" y="4487063"/>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Preserving Stability</a:t>
              </a:r>
              <a:endParaRPr lang="en-ID" sz="1219" dirty="0">
                <a:solidFill>
                  <a:srgbClr val="FFFFFF"/>
                </a:solidFill>
                <a:latin typeface="Calibri" panose="020F0502020204030204" pitchFamily="34" charset="0"/>
              </a:endParaRPr>
            </a:p>
          </p:txBody>
        </p:sp>
        <p:grpSp>
          <p:nvGrpSpPr>
            <p:cNvPr id="23" name="Group 22">
              <a:extLst>
                <a:ext uri="{FF2B5EF4-FFF2-40B4-BE49-F238E27FC236}">
                  <a16:creationId xmlns:a16="http://schemas.microsoft.com/office/drawing/2014/main" id="{388C702F-2CFC-5534-D3E8-6F4D0BDF04F4}"/>
                </a:ext>
              </a:extLst>
            </p:cNvPr>
            <p:cNvGrpSpPr/>
            <p:nvPr/>
          </p:nvGrpSpPr>
          <p:grpSpPr>
            <a:xfrm>
              <a:off x="1307245" y="4480658"/>
              <a:ext cx="2315828" cy="361941"/>
              <a:chOff x="1354836" y="4224801"/>
              <a:chExt cx="2315828" cy="361941"/>
            </a:xfrm>
          </p:grpSpPr>
          <p:sp>
            <p:nvSpPr>
              <p:cNvPr id="448" name="Freeform: Shape 447">
                <a:extLst>
                  <a:ext uri="{FF2B5EF4-FFF2-40B4-BE49-F238E27FC236}">
                    <a16:creationId xmlns:a16="http://schemas.microsoft.com/office/drawing/2014/main" id="{49BBA0B5-4085-1605-5DAA-8EA2541F3A38}"/>
                  </a:ext>
                </a:extLst>
              </p:cNvPr>
              <p:cNvSpPr/>
              <p:nvPr/>
            </p:nvSpPr>
            <p:spPr>
              <a:xfrm flipV="1">
                <a:off x="1355075" y="423120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6" name="Freeform: Shape 5">
                <a:extLst>
                  <a:ext uri="{FF2B5EF4-FFF2-40B4-BE49-F238E27FC236}">
                    <a16:creationId xmlns:a16="http://schemas.microsoft.com/office/drawing/2014/main" id="{887474D4-95C3-8C05-2869-624917D3F3F4}"/>
                  </a:ext>
                </a:extLst>
              </p:cNvPr>
              <p:cNvSpPr/>
              <p:nvPr/>
            </p:nvSpPr>
            <p:spPr>
              <a:xfrm>
                <a:off x="1354836" y="4224801"/>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Embracing Change</a:t>
                </a:r>
                <a:endParaRPr lang="en-ID" sz="1219" dirty="0">
                  <a:solidFill>
                    <a:srgbClr val="FFFFFF"/>
                  </a:solidFill>
                  <a:latin typeface="Calibri" panose="020F0502020204030204" pitchFamily="34" charset="0"/>
                </a:endParaRPr>
              </a:p>
            </p:txBody>
          </p:sp>
        </p:grpSp>
      </p:grpSp>
      <p:grpSp>
        <p:nvGrpSpPr>
          <p:cNvPr id="51" name="Group 50">
            <a:extLst>
              <a:ext uri="{FF2B5EF4-FFF2-40B4-BE49-F238E27FC236}">
                <a16:creationId xmlns:a16="http://schemas.microsoft.com/office/drawing/2014/main" id="{6DFC8E42-4086-358C-0F67-61D9C47BB2AD}"/>
              </a:ext>
            </a:extLst>
          </p:cNvPr>
          <p:cNvGrpSpPr/>
          <p:nvPr/>
        </p:nvGrpSpPr>
        <p:grpSpPr>
          <a:xfrm>
            <a:off x="959266" y="4298878"/>
            <a:ext cx="3769381" cy="294077"/>
            <a:chOff x="1307245" y="4924465"/>
            <a:chExt cx="4639238" cy="361941"/>
          </a:xfrm>
        </p:grpSpPr>
        <p:sp>
          <p:nvSpPr>
            <p:cNvPr id="490" name="Freeform: Shape 489">
              <a:extLst>
                <a:ext uri="{FF2B5EF4-FFF2-40B4-BE49-F238E27FC236}">
                  <a16:creationId xmlns:a16="http://schemas.microsoft.com/office/drawing/2014/main" id="{7A7F7636-A053-67CA-D312-1BD2D7048CAB}"/>
                </a:ext>
              </a:extLst>
            </p:cNvPr>
            <p:cNvSpPr/>
            <p:nvPr/>
          </p:nvSpPr>
          <p:spPr>
            <a:xfrm flipH="1">
              <a:off x="3630894" y="4930870"/>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Extending Grace</a:t>
              </a:r>
              <a:endParaRPr lang="en-ID" sz="1219" dirty="0">
                <a:solidFill>
                  <a:srgbClr val="FFFFFF"/>
                </a:solidFill>
                <a:latin typeface="Calibri" panose="020F0502020204030204" pitchFamily="34" charset="0"/>
              </a:endParaRPr>
            </a:p>
          </p:txBody>
        </p:sp>
        <p:grpSp>
          <p:nvGrpSpPr>
            <p:cNvPr id="22" name="Group 21">
              <a:extLst>
                <a:ext uri="{FF2B5EF4-FFF2-40B4-BE49-F238E27FC236}">
                  <a16:creationId xmlns:a16="http://schemas.microsoft.com/office/drawing/2014/main" id="{3A862CBA-6356-3DFC-415E-9E201C13F732}"/>
                </a:ext>
              </a:extLst>
            </p:cNvPr>
            <p:cNvGrpSpPr/>
            <p:nvPr/>
          </p:nvGrpSpPr>
          <p:grpSpPr>
            <a:xfrm>
              <a:off x="1307245" y="4924465"/>
              <a:ext cx="2315828" cy="361941"/>
              <a:chOff x="1354836" y="4740900"/>
              <a:chExt cx="2315828" cy="361941"/>
            </a:xfrm>
          </p:grpSpPr>
          <p:sp>
            <p:nvSpPr>
              <p:cNvPr id="449" name="Freeform: Shape 448">
                <a:extLst>
                  <a:ext uri="{FF2B5EF4-FFF2-40B4-BE49-F238E27FC236}">
                    <a16:creationId xmlns:a16="http://schemas.microsoft.com/office/drawing/2014/main" id="{B5A8C19F-5A23-7346-C1F4-77953C9FF005}"/>
                  </a:ext>
                </a:extLst>
              </p:cNvPr>
              <p:cNvSpPr/>
              <p:nvPr/>
            </p:nvSpPr>
            <p:spPr>
              <a:xfrm flipV="1">
                <a:off x="1355075" y="4747305"/>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7" name="Freeform: Shape 6">
                <a:extLst>
                  <a:ext uri="{FF2B5EF4-FFF2-40B4-BE49-F238E27FC236}">
                    <a16:creationId xmlns:a16="http://schemas.microsoft.com/office/drawing/2014/main" id="{68758D0C-93C2-AD53-3A09-BF6ADD6CC505}"/>
                  </a:ext>
                </a:extLst>
              </p:cNvPr>
              <p:cNvSpPr/>
              <p:nvPr/>
            </p:nvSpPr>
            <p:spPr>
              <a:xfrm>
                <a:off x="1354836" y="4740900"/>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Having Expectations</a:t>
                </a:r>
                <a:endParaRPr lang="en-ID" sz="1219" dirty="0">
                  <a:solidFill>
                    <a:srgbClr val="FFFFFF"/>
                  </a:solidFill>
                  <a:latin typeface="Calibri" panose="020F0502020204030204" pitchFamily="34" charset="0"/>
                </a:endParaRPr>
              </a:p>
            </p:txBody>
          </p:sp>
        </p:grpSp>
      </p:grpSp>
      <p:grpSp>
        <p:nvGrpSpPr>
          <p:cNvPr id="47" name="Group 46">
            <a:extLst>
              <a:ext uri="{FF2B5EF4-FFF2-40B4-BE49-F238E27FC236}">
                <a16:creationId xmlns:a16="http://schemas.microsoft.com/office/drawing/2014/main" id="{26FEEE14-8578-0ADE-A1BF-20ED670D56BD}"/>
              </a:ext>
            </a:extLst>
          </p:cNvPr>
          <p:cNvGrpSpPr/>
          <p:nvPr/>
        </p:nvGrpSpPr>
        <p:grpSpPr>
          <a:xfrm>
            <a:off x="959266" y="4659470"/>
            <a:ext cx="3769381" cy="294077"/>
            <a:chOff x="1307245" y="5368271"/>
            <a:chExt cx="4639238" cy="361941"/>
          </a:xfrm>
        </p:grpSpPr>
        <p:sp>
          <p:nvSpPr>
            <p:cNvPr id="500" name="Freeform: Shape 499">
              <a:extLst>
                <a:ext uri="{FF2B5EF4-FFF2-40B4-BE49-F238E27FC236}">
                  <a16:creationId xmlns:a16="http://schemas.microsoft.com/office/drawing/2014/main" id="{CB980EBD-6369-05E7-5F34-C8F667A203CA}"/>
                </a:ext>
              </a:extLst>
            </p:cNvPr>
            <p:cNvSpPr/>
            <p:nvPr/>
          </p:nvSpPr>
          <p:spPr>
            <a:xfrm flipH="1">
              <a:off x="3630894" y="537467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r>
                <a:rPr lang="en-US" sz="1219" dirty="0" err="1">
                  <a:solidFill>
                    <a:srgbClr val="FFFFFF"/>
                  </a:solidFill>
                  <a:latin typeface="Calibri" panose="020F0502020204030204" pitchFamily="34" charset="0"/>
                </a:rPr>
                <a:t>Customise</a:t>
              </a:r>
              <a:endParaRPr lang="en-ID" sz="1219" dirty="0">
                <a:solidFill>
                  <a:srgbClr val="FFFFFF"/>
                </a:solidFill>
                <a:latin typeface="Calibri" panose="020F0502020204030204" pitchFamily="34" charset="0"/>
              </a:endParaRPr>
            </a:p>
          </p:txBody>
        </p:sp>
        <p:grpSp>
          <p:nvGrpSpPr>
            <p:cNvPr id="21" name="Group 20">
              <a:extLst>
                <a:ext uri="{FF2B5EF4-FFF2-40B4-BE49-F238E27FC236}">
                  <a16:creationId xmlns:a16="http://schemas.microsoft.com/office/drawing/2014/main" id="{5D64D79B-7749-8326-BEA0-C667B3AED694}"/>
                </a:ext>
              </a:extLst>
            </p:cNvPr>
            <p:cNvGrpSpPr/>
            <p:nvPr/>
          </p:nvGrpSpPr>
          <p:grpSpPr>
            <a:xfrm>
              <a:off x="1307245" y="5368271"/>
              <a:ext cx="2315828" cy="361941"/>
              <a:chOff x="1354836" y="5257001"/>
              <a:chExt cx="2315828" cy="361941"/>
            </a:xfrm>
          </p:grpSpPr>
          <p:sp>
            <p:nvSpPr>
              <p:cNvPr id="450" name="Freeform: Shape 449">
                <a:extLst>
                  <a:ext uri="{FF2B5EF4-FFF2-40B4-BE49-F238E27FC236}">
                    <a16:creationId xmlns:a16="http://schemas.microsoft.com/office/drawing/2014/main" id="{C1C31F22-F695-5E94-4779-BC4962A6AB4D}"/>
                  </a:ext>
                </a:extLst>
              </p:cNvPr>
              <p:cNvSpPr/>
              <p:nvPr/>
            </p:nvSpPr>
            <p:spPr>
              <a:xfrm flipV="1">
                <a:off x="1355075" y="526340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8" name="Freeform: Shape 7">
                <a:extLst>
                  <a:ext uri="{FF2B5EF4-FFF2-40B4-BE49-F238E27FC236}">
                    <a16:creationId xmlns:a16="http://schemas.microsoft.com/office/drawing/2014/main" id="{9AFC4BAA-ECC8-E7AD-1A57-25A3B50CB68B}"/>
                  </a:ext>
                </a:extLst>
              </p:cNvPr>
              <p:cNvSpPr/>
              <p:nvPr/>
            </p:nvSpPr>
            <p:spPr>
              <a:xfrm>
                <a:off x="1354836" y="5257001"/>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err="1">
                    <a:solidFill>
                      <a:srgbClr val="FFFFFF"/>
                    </a:solidFill>
                    <a:latin typeface="Calibri" panose="020F0502020204030204" pitchFamily="34" charset="0"/>
                  </a:rPr>
                  <a:t>Standardise</a:t>
                </a:r>
                <a:endParaRPr lang="en-ID" sz="1219" dirty="0">
                  <a:solidFill>
                    <a:srgbClr val="FFFFFF"/>
                  </a:solidFill>
                  <a:latin typeface="Calibri" panose="020F0502020204030204" pitchFamily="34" charset="0"/>
                </a:endParaRPr>
              </a:p>
            </p:txBody>
          </p:sp>
        </p:grpSp>
      </p:grpSp>
      <p:grpSp>
        <p:nvGrpSpPr>
          <p:cNvPr id="48" name="Group 47">
            <a:extLst>
              <a:ext uri="{FF2B5EF4-FFF2-40B4-BE49-F238E27FC236}">
                <a16:creationId xmlns:a16="http://schemas.microsoft.com/office/drawing/2014/main" id="{82953A69-4E7E-F4DB-F87F-131D72932A25}"/>
              </a:ext>
            </a:extLst>
          </p:cNvPr>
          <p:cNvGrpSpPr/>
          <p:nvPr/>
        </p:nvGrpSpPr>
        <p:grpSpPr>
          <a:xfrm>
            <a:off x="4978574" y="2858100"/>
            <a:ext cx="3774826" cy="291281"/>
            <a:chOff x="6254086" y="2925136"/>
            <a:chExt cx="4645940" cy="358500"/>
          </a:xfrm>
        </p:grpSpPr>
        <p:sp>
          <p:nvSpPr>
            <p:cNvPr id="508" name="Freeform: Shape 507">
              <a:extLst>
                <a:ext uri="{FF2B5EF4-FFF2-40B4-BE49-F238E27FC236}">
                  <a16:creationId xmlns:a16="http://schemas.microsoft.com/office/drawing/2014/main" id="{92B468A8-C1D6-78DA-B352-4C71D76CC18B}"/>
                </a:ext>
              </a:extLst>
            </p:cNvPr>
            <p:cNvSpPr/>
            <p:nvPr/>
          </p:nvSpPr>
          <p:spPr>
            <a:xfrm flipH="1">
              <a:off x="8584437" y="292513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Explore the Future</a:t>
              </a:r>
              <a:endParaRPr lang="en-ID" sz="1219" dirty="0">
                <a:solidFill>
                  <a:srgbClr val="FFFFFF"/>
                </a:solidFill>
                <a:latin typeface="Calibri" panose="020F0502020204030204" pitchFamily="34" charset="0"/>
              </a:endParaRPr>
            </a:p>
          </p:txBody>
        </p:sp>
        <p:grpSp>
          <p:nvGrpSpPr>
            <p:cNvPr id="36" name="Group 35">
              <a:extLst>
                <a:ext uri="{FF2B5EF4-FFF2-40B4-BE49-F238E27FC236}">
                  <a16:creationId xmlns:a16="http://schemas.microsoft.com/office/drawing/2014/main" id="{5DA452D2-A744-EA87-3986-15ABA19C0042}"/>
                </a:ext>
              </a:extLst>
            </p:cNvPr>
            <p:cNvGrpSpPr/>
            <p:nvPr/>
          </p:nvGrpSpPr>
          <p:grpSpPr>
            <a:xfrm>
              <a:off x="6254086" y="2925136"/>
              <a:ext cx="2318554" cy="358500"/>
              <a:chOff x="6758179" y="2673247"/>
              <a:chExt cx="2318554" cy="358500"/>
            </a:xfrm>
          </p:grpSpPr>
          <p:sp>
            <p:nvSpPr>
              <p:cNvPr id="501" name="Freeform: Shape 500">
                <a:extLst>
                  <a:ext uri="{FF2B5EF4-FFF2-40B4-BE49-F238E27FC236}">
                    <a16:creationId xmlns:a16="http://schemas.microsoft.com/office/drawing/2014/main" id="{FB49B8CA-C800-AF1F-6CAC-BF8ACA3E2BDE}"/>
                  </a:ext>
                </a:extLst>
              </p:cNvPr>
              <p:cNvSpPr/>
              <p:nvPr/>
            </p:nvSpPr>
            <p:spPr>
              <a:xfrm flipV="1">
                <a:off x="6758179" y="2673247"/>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9" name="Freeform: Shape 8">
                <a:extLst>
                  <a:ext uri="{FF2B5EF4-FFF2-40B4-BE49-F238E27FC236}">
                    <a16:creationId xmlns:a16="http://schemas.microsoft.com/office/drawing/2014/main" id="{02D849E2-B3CC-47E8-D344-8E0E1901C081}"/>
                  </a:ext>
                </a:extLst>
              </p:cNvPr>
              <p:cNvSpPr/>
              <p:nvPr/>
            </p:nvSpPr>
            <p:spPr>
              <a:xfrm>
                <a:off x="6761144" y="2676211"/>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Exploit the Present</a:t>
                </a:r>
                <a:endParaRPr lang="en-ID" sz="1219" dirty="0">
                  <a:solidFill>
                    <a:srgbClr val="FFFFFF"/>
                  </a:solidFill>
                  <a:latin typeface="Calibri" panose="020F0502020204030204" pitchFamily="34" charset="0"/>
                </a:endParaRPr>
              </a:p>
            </p:txBody>
          </p:sp>
        </p:grpSp>
      </p:grpSp>
      <p:grpSp>
        <p:nvGrpSpPr>
          <p:cNvPr id="45" name="Group 44">
            <a:extLst>
              <a:ext uri="{FF2B5EF4-FFF2-40B4-BE49-F238E27FC236}">
                <a16:creationId xmlns:a16="http://schemas.microsoft.com/office/drawing/2014/main" id="{307EB6D3-376A-826B-A99B-19C776B0D4D3}"/>
              </a:ext>
            </a:extLst>
          </p:cNvPr>
          <p:cNvGrpSpPr/>
          <p:nvPr/>
        </p:nvGrpSpPr>
        <p:grpSpPr>
          <a:xfrm>
            <a:off x="4978574" y="3223464"/>
            <a:ext cx="3774826" cy="291281"/>
            <a:chOff x="6254086" y="3374814"/>
            <a:chExt cx="4645940" cy="358500"/>
          </a:xfrm>
        </p:grpSpPr>
        <p:sp>
          <p:nvSpPr>
            <p:cNvPr id="509" name="Freeform: Shape 508">
              <a:extLst>
                <a:ext uri="{FF2B5EF4-FFF2-40B4-BE49-F238E27FC236}">
                  <a16:creationId xmlns:a16="http://schemas.microsoft.com/office/drawing/2014/main" id="{10D46FB5-47A9-321E-A610-3F8489ABAECA}"/>
                </a:ext>
              </a:extLst>
            </p:cNvPr>
            <p:cNvSpPr/>
            <p:nvPr/>
          </p:nvSpPr>
          <p:spPr>
            <a:xfrm flipH="1">
              <a:off x="8584437" y="3374814"/>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Be Ready to Scale</a:t>
              </a:r>
              <a:endParaRPr lang="en-ID" sz="1219" dirty="0">
                <a:solidFill>
                  <a:srgbClr val="FFFFFF"/>
                </a:solidFill>
                <a:latin typeface="Calibri" panose="020F0502020204030204" pitchFamily="34" charset="0"/>
              </a:endParaRPr>
            </a:p>
          </p:txBody>
        </p:sp>
        <p:grpSp>
          <p:nvGrpSpPr>
            <p:cNvPr id="35" name="Group 34">
              <a:extLst>
                <a:ext uri="{FF2B5EF4-FFF2-40B4-BE49-F238E27FC236}">
                  <a16:creationId xmlns:a16="http://schemas.microsoft.com/office/drawing/2014/main" id="{0CA8C1C0-7A65-4100-34ED-279FE74D4794}"/>
                </a:ext>
              </a:extLst>
            </p:cNvPr>
            <p:cNvGrpSpPr/>
            <p:nvPr/>
          </p:nvGrpSpPr>
          <p:grpSpPr>
            <a:xfrm>
              <a:off x="6254086" y="3374814"/>
              <a:ext cx="2318554" cy="358500"/>
              <a:chOff x="6758179" y="3189346"/>
              <a:chExt cx="2318554" cy="358500"/>
            </a:xfrm>
          </p:grpSpPr>
          <p:sp>
            <p:nvSpPr>
              <p:cNvPr id="502" name="Freeform: Shape 501">
                <a:extLst>
                  <a:ext uri="{FF2B5EF4-FFF2-40B4-BE49-F238E27FC236}">
                    <a16:creationId xmlns:a16="http://schemas.microsoft.com/office/drawing/2014/main" id="{6A99000E-9066-642E-7CED-9047A4A7B339}"/>
                  </a:ext>
                </a:extLst>
              </p:cNvPr>
              <p:cNvSpPr/>
              <p:nvPr/>
            </p:nvSpPr>
            <p:spPr>
              <a:xfrm flipV="1">
                <a:off x="6758179" y="318934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10" name="Freeform: Shape 9">
                <a:extLst>
                  <a:ext uri="{FF2B5EF4-FFF2-40B4-BE49-F238E27FC236}">
                    <a16:creationId xmlns:a16="http://schemas.microsoft.com/office/drawing/2014/main" id="{EB111D62-E02D-E575-02C2-A9DF74B79B1E}"/>
                  </a:ext>
                </a:extLst>
              </p:cNvPr>
              <p:cNvSpPr/>
              <p:nvPr/>
            </p:nvSpPr>
            <p:spPr>
              <a:xfrm>
                <a:off x="6761144" y="3192310"/>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Be Lean</a:t>
                </a:r>
                <a:endParaRPr lang="en-ID" sz="1219" dirty="0">
                  <a:solidFill>
                    <a:srgbClr val="FFFFFF"/>
                  </a:solidFill>
                  <a:latin typeface="Calibri" panose="020F0502020204030204" pitchFamily="34" charset="0"/>
                </a:endParaRPr>
              </a:p>
            </p:txBody>
          </p:sp>
        </p:grpSp>
      </p:grpSp>
      <p:grpSp>
        <p:nvGrpSpPr>
          <p:cNvPr id="52" name="Group 51">
            <a:extLst>
              <a:ext uri="{FF2B5EF4-FFF2-40B4-BE49-F238E27FC236}">
                <a16:creationId xmlns:a16="http://schemas.microsoft.com/office/drawing/2014/main" id="{87184CA7-462E-3129-D06A-637AB408820E}"/>
              </a:ext>
            </a:extLst>
          </p:cNvPr>
          <p:cNvGrpSpPr/>
          <p:nvPr/>
        </p:nvGrpSpPr>
        <p:grpSpPr>
          <a:xfrm>
            <a:off x="4978574" y="3588827"/>
            <a:ext cx="3774826" cy="291281"/>
            <a:chOff x="6254086" y="3824492"/>
            <a:chExt cx="4645940" cy="358500"/>
          </a:xfrm>
        </p:grpSpPr>
        <p:sp>
          <p:nvSpPr>
            <p:cNvPr id="510" name="Freeform: Shape 509">
              <a:extLst>
                <a:ext uri="{FF2B5EF4-FFF2-40B4-BE49-F238E27FC236}">
                  <a16:creationId xmlns:a16="http://schemas.microsoft.com/office/drawing/2014/main" id="{FC31B49B-1455-ADD1-F071-A02FFFF3BC20}"/>
                </a:ext>
              </a:extLst>
            </p:cNvPr>
            <p:cNvSpPr/>
            <p:nvPr/>
          </p:nvSpPr>
          <p:spPr>
            <a:xfrm flipH="1">
              <a:off x="8584437" y="3824492"/>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Enable Democracy</a:t>
              </a:r>
              <a:endParaRPr lang="en-ID" sz="1219" dirty="0">
                <a:solidFill>
                  <a:srgbClr val="FFFFFF"/>
                </a:solidFill>
                <a:latin typeface="Calibri" panose="020F0502020204030204" pitchFamily="34" charset="0"/>
              </a:endParaRPr>
            </a:p>
          </p:txBody>
        </p:sp>
        <p:grpSp>
          <p:nvGrpSpPr>
            <p:cNvPr id="34" name="Group 33">
              <a:extLst>
                <a:ext uri="{FF2B5EF4-FFF2-40B4-BE49-F238E27FC236}">
                  <a16:creationId xmlns:a16="http://schemas.microsoft.com/office/drawing/2014/main" id="{161344C9-3E12-A5EA-FD55-81FF4D6A9C12}"/>
                </a:ext>
              </a:extLst>
            </p:cNvPr>
            <p:cNvGrpSpPr/>
            <p:nvPr/>
          </p:nvGrpSpPr>
          <p:grpSpPr>
            <a:xfrm>
              <a:off x="6254086" y="3824492"/>
              <a:ext cx="2318554" cy="358500"/>
              <a:chOff x="6758179" y="3705445"/>
              <a:chExt cx="2318554" cy="358500"/>
            </a:xfrm>
          </p:grpSpPr>
          <p:sp>
            <p:nvSpPr>
              <p:cNvPr id="503" name="Freeform: Shape 502">
                <a:extLst>
                  <a:ext uri="{FF2B5EF4-FFF2-40B4-BE49-F238E27FC236}">
                    <a16:creationId xmlns:a16="http://schemas.microsoft.com/office/drawing/2014/main" id="{8ADE8FB5-31B6-0428-6B8D-43AB59233D2E}"/>
                  </a:ext>
                </a:extLst>
              </p:cNvPr>
              <p:cNvSpPr/>
              <p:nvPr/>
            </p:nvSpPr>
            <p:spPr>
              <a:xfrm flipV="1">
                <a:off x="6758179" y="3705445"/>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11" name="Freeform: Shape 10">
                <a:extLst>
                  <a:ext uri="{FF2B5EF4-FFF2-40B4-BE49-F238E27FC236}">
                    <a16:creationId xmlns:a16="http://schemas.microsoft.com/office/drawing/2014/main" id="{35ADFE01-A895-13AA-F1C8-EC483142A88D}"/>
                  </a:ext>
                </a:extLst>
              </p:cNvPr>
              <p:cNvSpPr/>
              <p:nvPr/>
            </p:nvSpPr>
            <p:spPr>
              <a:xfrm>
                <a:off x="6761144" y="3708409"/>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Set Direction</a:t>
                </a:r>
                <a:endParaRPr lang="en-ID" sz="1219" dirty="0">
                  <a:solidFill>
                    <a:srgbClr val="FFFFFF"/>
                  </a:solidFill>
                  <a:latin typeface="Calibri" panose="020F0502020204030204" pitchFamily="34" charset="0"/>
                </a:endParaRPr>
              </a:p>
            </p:txBody>
          </p:sp>
        </p:grpSp>
      </p:grpSp>
      <p:grpSp>
        <p:nvGrpSpPr>
          <p:cNvPr id="49" name="Group 48">
            <a:extLst>
              <a:ext uri="{FF2B5EF4-FFF2-40B4-BE49-F238E27FC236}">
                <a16:creationId xmlns:a16="http://schemas.microsoft.com/office/drawing/2014/main" id="{71431AAA-C9A1-E13A-1778-61FB19F4431D}"/>
              </a:ext>
            </a:extLst>
          </p:cNvPr>
          <p:cNvGrpSpPr/>
          <p:nvPr/>
        </p:nvGrpSpPr>
        <p:grpSpPr>
          <a:xfrm>
            <a:off x="4978574" y="3954190"/>
            <a:ext cx="3774826" cy="291281"/>
            <a:chOff x="6254086" y="4274170"/>
            <a:chExt cx="4645940" cy="358500"/>
          </a:xfrm>
        </p:grpSpPr>
        <p:sp>
          <p:nvSpPr>
            <p:cNvPr id="511" name="Freeform: Shape 510">
              <a:extLst>
                <a:ext uri="{FF2B5EF4-FFF2-40B4-BE49-F238E27FC236}">
                  <a16:creationId xmlns:a16="http://schemas.microsoft.com/office/drawing/2014/main" id="{6E028F2A-E991-B3D5-2FE2-8090EBCF1AF1}"/>
                </a:ext>
              </a:extLst>
            </p:cNvPr>
            <p:cNvSpPr/>
            <p:nvPr/>
          </p:nvSpPr>
          <p:spPr>
            <a:xfrm flipH="1">
              <a:off x="8584437" y="4274170"/>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Local</a:t>
              </a:r>
              <a:endParaRPr lang="en-ID" sz="1219" dirty="0">
                <a:solidFill>
                  <a:srgbClr val="FFFFFF"/>
                </a:solidFill>
                <a:latin typeface="Calibri" panose="020F0502020204030204" pitchFamily="34" charset="0"/>
              </a:endParaRPr>
            </a:p>
          </p:txBody>
        </p:sp>
        <p:grpSp>
          <p:nvGrpSpPr>
            <p:cNvPr id="33" name="Group 32">
              <a:extLst>
                <a:ext uri="{FF2B5EF4-FFF2-40B4-BE49-F238E27FC236}">
                  <a16:creationId xmlns:a16="http://schemas.microsoft.com/office/drawing/2014/main" id="{C859AD56-E6B3-0F08-0959-88DA73DB648E}"/>
                </a:ext>
              </a:extLst>
            </p:cNvPr>
            <p:cNvGrpSpPr/>
            <p:nvPr/>
          </p:nvGrpSpPr>
          <p:grpSpPr>
            <a:xfrm>
              <a:off x="6254086" y="4274170"/>
              <a:ext cx="2318554" cy="358500"/>
              <a:chOff x="6758179" y="4221544"/>
              <a:chExt cx="2318554" cy="358500"/>
            </a:xfrm>
          </p:grpSpPr>
          <p:sp>
            <p:nvSpPr>
              <p:cNvPr id="504" name="Freeform: Shape 503">
                <a:extLst>
                  <a:ext uri="{FF2B5EF4-FFF2-40B4-BE49-F238E27FC236}">
                    <a16:creationId xmlns:a16="http://schemas.microsoft.com/office/drawing/2014/main" id="{201E6C1A-E99A-4402-C888-266AF359D7A1}"/>
                  </a:ext>
                </a:extLst>
              </p:cNvPr>
              <p:cNvSpPr/>
              <p:nvPr/>
            </p:nvSpPr>
            <p:spPr>
              <a:xfrm flipV="1">
                <a:off x="6758179" y="4221544"/>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4"/>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12" name="Freeform: Shape 11">
                <a:extLst>
                  <a:ext uri="{FF2B5EF4-FFF2-40B4-BE49-F238E27FC236}">
                    <a16:creationId xmlns:a16="http://schemas.microsoft.com/office/drawing/2014/main" id="{01E68262-2196-E1BD-3EE8-E10E7E4B503C}"/>
                  </a:ext>
                </a:extLst>
              </p:cNvPr>
              <p:cNvSpPr/>
              <p:nvPr/>
            </p:nvSpPr>
            <p:spPr>
              <a:xfrm>
                <a:off x="6761144" y="4224508"/>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Regional/Global</a:t>
                </a:r>
                <a:endParaRPr lang="en-ID" sz="1219" dirty="0">
                  <a:solidFill>
                    <a:srgbClr val="FFFFFF"/>
                  </a:solidFill>
                  <a:latin typeface="Calibri" panose="020F0502020204030204" pitchFamily="34" charset="0"/>
                </a:endParaRPr>
              </a:p>
            </p:txBody>
          </p:sp>
        </p:grpSp>
      </p:grpSp>
      <p:grpSp>
        <p:nvGrpSpPr>
          <p:cNvPr id="44" name="Group 43">
            <a:extLst>
              <a:ext uri="{FF2B5EF4-FFF2-40B4-BE49-F238E27FC236}">
                <a16:creationId xmlns:a16="http://schemas.microsoft.com/office/drawing/2014/main" id="{14B53C99-E2F8-0564-1802-BC8446F49F37}"/>
              </a:ext>
            </a:extLst>
          </p:cNvPr>
          <p:cNvGrpSpPr/>
          <p:nvPr/>
        </p:nvGrpSpPr>
        <p:grpSpPr>
          <a:xfrm>
            <a:off x="4978574" y="4319554"/>
            <a:ext cx="3774826" cy="291281"/>
            <a:chOff x="6254086" y="4723848"/>
            <a:chExt cx="4645940" cy="358500"/>
          </a:xfrm>
        </p:grpSpPr>
        <p:sp>
          <p:nvSpPr>
            <p:cNvPr id="256" name="Freeform: Shape 255">
              <a:extLst>
                <a:ext uri="{FF2B5EF4-FFF2-40B4-BE49-F238E27FC236}">
                  <a16:creationId xmlns:a16="http://schemas.microsoft.com/office/drawing/2014/main" id="{63F47740-DE52-48AA-2609-38399A678159}"/>
                </a:ext>
              </a:extLst>
            </p:cNvPr>
            <p:cNvSpPr/>
            <p:nvPr/>
          </p:nvSpPr>
          <p:spPr>
            <a:xfrm flipH="1">
              <a:off x="8584437" y="4723848"/>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Focus on Transforming</a:t>
              </a:r>
              <a:endParaRPr lang="en-ID" sz="1219" dirty="0">
                <a:solidFill>
                  <a:srgbClr val="FFFFFF"/>
                </a:solidFill>
                <a:latin typeface="Calibri" panose="020F0502020204030204" pitchFamily="34" charset="0"/>
              </a:endParaRPr>
            </a:p>
          </p:txBody>
        </p:sp>
        <p:grpSp>
          <p:nvGrpSpPr>
            <p:cNvPr id="32" name="Group 31">
              <a:extLst>
                <a:ext uri="{FF2B5EF4-FFF2-40B4-BE49-F238E27FC236}">
                  <a16:creationId xmlns:a16="http://schemas.microsoft.com/office/drawing/2014/main" id="{1C2D29CD-812E-E386-AABF-C4E49B8A0F81}"/>
                </a:ext>
              </a:extLst>
            </p:cNvPr>
            <p:cNvGrpSpPr/>
            <p:nvPr/>
          </p:nvGrpSpPr>
          <p:grpSpPr>
            <a:xfrm>
              <a:off x="6254086" y="4723848"/>
              <a:ext cx="2318554" cy="358500"/>
              <a:chOff x="6758179" y="4737643"/>
              <a:chExt cx="2318554" cy="358500"/>
            </a:xfrm>
          </p:grpSpPr>
          <p:sp>
            <p:nvSpPr>
              <p:cNvPr id="505" name="Freeform: Shape 504">
                <a:extLst>
                  <a:ext uri="{FF2B5EF4-FFF2-40B4-BE49-F238E27FC236}">
                    <a16:creationId xmlns:a16="http://schemas.microsoft.com/office/drawing/2014/main" id="{F8A2FC9D-97E2-0555-FB83-82D22C30BA24}"/>
                  </a:ext>
                </a:extLst>
              </p:cNvPr>
              <p:cNvSpPr/>
              <p:nvPr/>
            </p:nvSpPr>
            <p:spPr>
              <a:xfrm flipV="1">
                <a:off x="6758179" y="4737643"/>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13" name="Freeform: Shape 12">
                <a:extLst>
                  <a:ext uri="{FF2B5EF4-FFF2-40B4-BE49-F238E27FC236}">
                    <a16:creationId xmlns:a16="http://schemas.microsoft.com/office/drawing/2014/main" id="{AC44569C-0D48-7151-4A05-4B35873A1C99}"/>
                  </a:ext>
                </a:extLst>
              </p:cNvPr>
              <p:cNvSpPr/>
              <p:nvPr/>
            </p:nvSpPr>
            <p:spPr>
              <a:xfrm>
                <a:off x="6761144" y="4740607"/>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Focus on Consumer</a:t>
                </a:r>
                <a:endParaRPr lang="en-ID" sz="1219" dirty="0">
                  <a:solidFill>
                    <a:srgbClr val="FFFFFF"/>
                  </a:solidFill>
                  <a:latin typeface="Calibri" panose="020F0502020204030204" pitchFamily="34" charset="0"/>
                </a:endParaRPr>
              </a:p>
            </p:txBody>
          </p:sp>
        </p:grpSp>
      </p:grpSp>
      <p:grpSp>
        <p:nvGrpSpPr>
          <p:cNvPr id="56" name="Group 55">
            <a:extLst>
              <a:ext uri="{FF2B5EF4-FFF2-40B4-BE49-F238E27FC236}">
                <a16:creationId xmlns:a16="http://schemas.microsoft.com/office/drawing/2014/main" id="{44CACC2D-E546-614D-B69F-0B81E3CF1429}"/>
              </a:ext>
            </a:extLst>
          </p:cNvPr>
          <p:cNvGrpSpPr/>
          <p:nvPr/>
        </p:nvGrpSpPr>
        <p:grpSpPr>
          <a:xfrm>
            <a:off x="4978574" y="4684917"/>
            <a:ext cx="3774826" cy="291281"/>
            <a:chOff x="6254086" y="5173526"/>
            <a:chExt cx="4645940" cy="358500"/>
          </a:xfrm>
          <a:solidFill>
            <a:schemeClr val="accent1">
              <a:lumMod val="75000"/>
              <a:lumOff val="25000"/>
            </a:schemeClr>
          </a:solidFill>
        </p:grpSpPr>
        <p:sp>
          <p:nvSpPr>
            <p:cNvPr id="257" name="Freeform: Shape 256">
              <a:extLst>
                <a:ext uri="{FF2B5EF4-FFF2-40B4-BE49-F238E27FC236}">
                  <a16:creationId xmlns:a16="http://schemas.microsoft.com/office/drawing/2014/main" id="{42BDA09F-228A-C624-BDC4-67EDC378A452}"/>
                </a:ext>
              </a:extLst>
            </p:cNvPr>
            <p:cNvSpPr/>
            <p:nvPr/>
          </p:nvSpPr>
          <p:spPr>
            <a:xfrm flipH="1">
              <a:off x="8584437" y="517352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Challenge Status Quo</a:t>
              </a:r>
              <a:endParaRPr lang="en-ID" sz="1219" dirty="0">
                <a:solidFill>
                  <a:srgbClr val="FFFFFF"/>
                </a:solidFill>
                <a:latin typeface="Calibri" panose="020F0502020204030204" pitchFamily="34" charset="0"/>
              </a:endParaRPr>
            </a:p>
          </p:txBody>
        </p:sp>
        <p:grpSp>
          <p:nvGrpSpPr>
            <p:cNvPr id="31" name="Group 30">
              <a:extLst>
                <a:ext uri="{FF2B5EF4-FFF2-40B4-BE49-F238E27FC236}">
                  <a16:creationId xmlns:a16="http://schemas.microsoft.com/office/drawing/2014/main" id="{24E15B5C-CBBC-CBF1-FD03-FC7FCDE175DD}"/>
                </a:ext>
              </a:extLst>
            </p:cNvPr>
            <p:cNvGrpSpPr/>
            <p:nvPr/>
          </p:nvGrpSpPr>
          <p:grpSpPr>
            <a:xfrm>
              <a:off x="6254086" y="5173526"/>
              <a:ext cx="2318554" cy="358500"/>
              <a:chOff x="6758179" y="5253742"/>
              <a:chExt cx="2318554" cy="358500"/>
            </a:xfrm>
            <a:grpFill/>
          </p:grpSpPr>
          <p:sp>
            <p:nvSpPr>
              <p:cNvPr id="506" name="Freeform: Shape 505">
                <a:extLst>
                  <a:ext uri="{FF2B5EF4-FFF2-40B4-BE49-F238E27FC236}">
                    <a16:creationId xmlns:a16="http://schemas.microsoft.com/office/drawing/2014/main" id="{51325A33-A020-1CBE-E3DC-F6EE8BC50895}"/>
                  </a:ext>
                </a:extLst>
              </p:cNvPr>
              <p:cNvSpPr/>
              <p:nvPr/>
            </p:nvSpPr>
            <p:spPr>
              <a:xfrm flipV="1">
                <a:off x="6758179" y="5253742"/>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14" name="Freeform: Shape 13">
                <a:extLst>
                  <a:ext uri="{FF2B5EF4-FFF2-40B4-BE49-F238E27FC236}">
                    <a16:creationId xmlns:a16="http://schemas.microsoft.com/office/drawing/2014/main" id="{144550F8-6C8D-1036-5590-720B041AD033}"/>
                  </a:ext>
                </a:extLst>
              </p:cNvPr>
              <p:cNvSpPr/>
              <p:nvPr/>
            </p:nvSpPr>
            <p:spPr>
              <a:xfrm>
                <a:off x="6761144" y="525670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Obey regulation</a:t>
                </a:r>
                <a:endParaRPr lang="en-ID" sz="1219" dirty="0">
                  <a:solidFill>
                    <a:srgbClr val="FFFFFF"/>
                  </a:solidFill>
                  <a:latin typeface="Calibri" panose="020F0502020204030204" pitchFamily="34" charset="0"/>
                </a:endParaRPr>
              </a:p>
            </p:txBody>
          </p:sp>
        </p:grpSp>
      </p:grpSp>
      <p:grpSp>
        <p:nvGrpSpPr>
          <p:cNvPr id="53" name="Group 52">
            <a:extLst>
              <a:ext uri="{FF2B5EF4-FFF2-40B4-BE49-F238E27FC236}">
                <a16:creationId xmlns:a16="http://schemas.microsoft.com/office/drawing/2014/main" id="{17712B18-0C1E-5F64-AAB6-ABCB8DC08665}"/>
              </a:ext>
            </a:extLst>
          </p:cNvPr>
          <p:cNvGrpSpPr/>
          <p:nvPr/>
        </p:nvGrpSpPr>
        <p:grpSpPr>
          <a:xfrm>
            <a:off x="4978574" y="5050282"/>
            <a:ext cx="3774826" cy="291281"/>
            <a:chOff x="6254086" y="5623206"/>
            <a:chExt cx="4645940" cy="358500"/>
          </a:xfrm>
        </p:grpSpPr>
        <p:sp>
          <p:nvSpPr>
            <p:cNvPr id="258" name="Freeform: Shape 257">
              <a:extLst>
                <a:ext uri="{FF2B5EF4-FFF2-40B4-BE49-F238E27FC236}">
                  <a16:creationId xmlns:a16="http://schemas.microsoft.com/office/drawing/2014/main" id="{00948020-CC4B-AFC6-573F-8054902318F8}"/>
                </a:ext>
              </a:extLst>
            </p:cNvPr>
            <p:cNvSpPr/>
            <p:nvPr/>
          </p:nvSpPr>
          <p:spPr>
            <a:xfrm flipH="1">
              <a:off x="8584437" y="562320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Accelerate</a:t>
              </a:r>
              <a:endParaRPr lang="en-ID" sz="1219" dirty="0">
                <a:solidFill>
                  <a:srgbClr val="FFFFFF"/>
                </a:solidFill>
                <a:latin typeface="Calibri" panose="020F0502020204030204" pitchFamily="34" charset="0"/>
              </a:endParaRPr>
            </a:p>
          </p:txBody>
        </p:sp>
        <p:grpSp>
          <p:nvGrpSpPr>
            <p:cNvPr id="30" name="Group 29">
              <a:extLst>
                <a:ext uri="{FF2B5EF4-FFF2-40B4-BE49-F238E27FC236}">
                  <a16:creationId xmlns:a16="http://schemas.microsoft.com/office/drawing/2014/main" id="{3EADB754-561C-4842-EBAD-785E0FE4046D}"/>
                </a:ext>
              </a:extLst>
            </p:cNvPr>
            <p:cNvGrpSpPr/>
            <p:nvPr/>
          </p:nvGrpSpPr>
          <p:grpSpPr>
            <a:xfrm>
              <a:off x="6254086" y="5623206"/>
              <a:ext cx="2318554" cy="358500"/>
              <a:chOff x="6758179" y="5769843"/>
              <a:chExt cx="2318554" cy="358500"/>
            </a:xfrm>
          </p:grpSpPr>
          <p:sp>
            <p:nvSpPr>
              <p:cNvPr id="507" name="Freeform: Shape 506">
                <a:extLst>
                  <a:ext uri="{FF2B5EF4-FFF2-40B4-BE49-F238E27FC236}">
                    <a16:creationId xmlns:a16="http://schemas.microsoft.com/office/drawing/2014/main" id="{6654E01F-9A3A-EF8A-E1A5-ED987CC9B14A}"/>
                  </a:ext>
                </a:extLst>
              </p:cNvPr>
              <p:cNvSpPr/>
              <p:nvPr/>
            </p:nvSpPr>
            <p:spPr>
              <a:xfrm flipV="1">
                <a:off x="6758179" y="5769843"/>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16" name="Freeform: Shape 15">
                <a:extLst>
                  <a:ext uri="{FF2B5EF4-FFF2-40B4-BE49-F238E27FC236}">
                    <a16:creationId xmlns:a16="http://schemas.microsoft.com/office/drawing/2014/main" id="{5394DD07-AE54-F4C7-9109-4D8842B3BFF9}"/>
                  </a:ext>
                </a:extLst>
              </p:cNvPr>
              <p:cNvSpPr/>
              <p:nvPr/>
            </p:nvSpPr>
            <p:spPr>
              <a:xfrm>
                <a:off x="6761144" y="5772807"/>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Integrate</a:t>
                </a:r>
                <a:endParaRPr lang="en-ID" sz="1219" dirty="0">
                  <a:solidFill>
                    <a:srgbClr val="FFFFFF"/>
                  </a:solidFill>
                  <a:latin typeface="Calibri" panose="020F0502020204030204" pitchFamily="34" charset="0"/>
                </a:endParaRPr>
              </a:p>
            </p:txBody>
          </p:sp>
        </p:grpSp>
      </p:grpSp>
      <p:grpSp>
        <p:nvGrpSpPr>
          <p:cNvPr id="55" name="Group 54">
            <a:extLst>
              <a:ext uri="{FF2B5EF4-FFF2-40B4-BE49-F238E27FC236}">
                <a16:creationId xmlns:a16="http://schemas.microsoft.com/office/drawing/2014/main" id="{716E45EB-B95E-F0B7-9FD1-94F56077096A}"/>
              </a:ext>
            </a:extLst>
          </p:cNvPr>
          <p:cNvGrpSpPr/>
          <p:nvPr/>
        </p:nvGrpSpPr>
        <p:grpSpPr>
          <a:xfrm>
            <a:off x="4978574" y="2492737"/>
            <a:ext cx="3774826" cy="291281"/>
            <a:chOff x="6254086" y="2352363"/>
            <a:chExt cx="4645940" cy="358500"/>
          </a:xfrm>
          <a:solidFill>
            <a:schemeClr val="accent1">
              <a:lumMod val="75000"/>
              <a:lumOff val="25000"/>
            </a:schemeClr>
          </a:solidFill>
        </p:grpSpPr>
        <p:sp>
          <p:nvSpPr>
            <p:cNvPr id="261" name="Freeform: Shape 260">
              <a:extLst>
                <a:ext uri="{FF2B5EF4-FFF2-40B4-BE49-F238E27FC236}">
                  <a16:creationId xmlns:a16="http://schemas.microsoft.com/office/drawing/2014/main" id="{10AC5C89-E13D-6DA3-A0F1-3E579F0E3F40}"/>
                </a:ext>
              </a:extLst>
            </p:cNvPr>
            <p:cNvSpPr/>
            <p:nvPr/>
          </p:nvSpPr>
          <p:spPr>
            <a:xfrm flipH="1">
              <a:off x="8584437" y="2352363"/>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Be Realistic</a:t>
              </a:r>
              <a:endParaRPr lang="en-ID" sz="1219" dirty="0">
                <a:solidFill>
                  <a:srgbClr val="FFFFFF"/>
                </a:solidFill>
                <a:latin typeface="Calibri" panose="020F0502020204030204" pitchFamily="34" charset="0"/>
              </a:endParaRPr>
            </a:p>
          </p:txBody>
        </p:sp>
        <p:grpSp>
          <p:nvGrpSpPr>
            <p:cNvPr id="37" name="Group 36">
              <a:extLst>
                <a:ext uri="{FF2B5EF4-FFF2-40B4-BE49-F238E27FC236}">
                  <a16:creationId xmlns:a16="http://schemas.microsoft.com/office/drawing/2014/main" id="{74DF7E6B-332B-532E-73F8-DA0AC5FD2BEC}"/>
                </a:ext>
              </a:extLst>
            </p:cNvPr>
            <p:cNvGrpSpPr/>
            <p:nvPr/>
          </p:nvGrpSpPr>
          <p:grpSpPr>
            <a:xfrm>
              <a:off x="6254086" y="2355327"/>
              <a:ext cx="2318554" cy="355536"/>
              <a:chOff x="6758179" y="2033041"/>
              <a:chExt cx="2318554" cy="355536"/>
            </a:xfrm>
            <a:grpFill/>
          </p:grpSpPr>
          <p:sp>
            <p:nvSpPr>
              <p:cNvPr id="260" name="Freeform: Shape 259">
                <a:extLst>
                  <a:ext uri="{FF2B5EF4-FFF2-40B4-BE49-F238E27FC236}">
                    <a16:creationId xmlns:a16="http://schemas.microsoft.com/office/drawing/2014/main" id="{D3ECF9DC-40CA-64E5-9934-23839AD7CAD4}"/>
                  </a:ext>
                </a:extLst>
              </p:cNvPr>
              <p:cNvSpPr/>
              <p:nvPr/>
            </p:nvSpPr>
            <p:spPr>
              <a:xfrm flipV="1">
                <a:off x="6758179" y="2153172"/>
                <a:ext cx="2315589" cy="219871"/>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a:p>
                <a:pPr algn="ctr" defTabSz="742950">
                  <a:defRPr/>
                </a:pPr>
                <a:endParaRPr lang="en-ID" sz="1219" dirty="0">
                  <a:solidFill>
                    <a:srgbClr val="FFFFFF"/>
                  </a:solidFill>
                  <a:latin typeface="Calibri" panose="020F0502020204030204" pitchFamily="34" charset="0"/>
                </a:endParaRPr>
              </a:p>
              <a:p>
                <a:pPr algn="ctr" defTabSz="742950">
                  <a:defRPr/>
                </a:pPr>
                <a:endParaRPr lang="en-ID" sz="1219" dirty="0">
                  <a:solidFill>
                    <a:srgbClr val="FFFFFF"/>
                  </a:solidFill>
                  <a:latin typeface="Calibri" panose="020F0502020204030204" pitchFamily="34" charset="0"/>
                </a:endParaRPr>
              </a:p>
            </p:txBody>
          </p:sp>
          <p:sp>
            <p:nvSpPr>
              <p:cNvPr id="18" name="Freeform: Shape 17">
                <a:extLst>
                  <a:ext uri="{FF2B5EF4-FFF2-40B4-BE49-F238E27FC236}">
                    <a16:creationId xmlns:a16="http://schemas.microsoft.com/office/drawing/2014/main" id="{F6C0878C-E159-D586-8131-DE351DAD694E}"/>
                  </a:ext>
                </a:extLst>
              </p:cNvPr>
              <p:cNvSpPr/>
              <p:nvPr/>
            </p:nvSpPr>
            <p:spPr>
              <a:xfrm>
                <a:off x="6761144" y="2033041"/>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grp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Be Optimistic</a:t>
                </a:r>
                <a:endParaRPr lang="en-ID" sz="1219" dirty="0">
                  <a:solidFill>
                    <a:srgbClr val="FFFFFF"/>
                  </a:solidFill>
                  <a:latin typeface="Calibri" panose="020F0502020204030204" pitchFamily="34" charset="0"/>
                </a:endParaRPr>
              </a:p>
            </p:txBody>
          </p:sp>
        </p:grpSp>
      </p:grpSp>
      <p:grpSp>
        <p:nvGrpSpPr>
          <p:cNvPr id="17" name="Group 16">
            <a:extLst>
              <a:ext uri="{FF2B5EF4-FFF2-40B4-BE49-F238E27FC236}">
                <a16:creationId xmlns:a16="http://schemas.microsoft.com/office/drawing/2014/main" id="{CCE9DA69-0000-2D41-884B-F7B8D1632636}"/>
              </a:ext>
            </a:extLst>
          </p:cNvPr>
          <p:cNvGrpSpPr/>
          <p:nvPr/>
        </p:nvGrpSpPr>
        <p:grpSpPr>
          <a:xfrm>
            <a:off x="951982" y="2182795"/>
            <a:ext cx="3769381" cy="294077"/>
            <a:chOff x="1307245" y="3593044"/>
            <a:chExt cx="4639238" cy="361941"/>
          </a:xfrm>
        </p:grpSpPr>
        <p:sp>
          <p:nvSpPr>
            <p:cNvPr id="19" name="Freeform: Shape 460">
              <a:extLst>
                <a:ext uri="{FF2B5EF4-FFF2-40B4-BE49-F238E27FC236}">
                  <a16:creationId xmlns:a16="http://schemas.microsoft.com/office/drawing/2014/main" id="{CB37E1E0-B28C-0EBB-FFBD-6B5A82A29082}"/>
                </a:ext>
              </a:extLst>
            </p:cNvPr>
            <p:cNvSpPr/>
            <p:nvPr/>
          </p:nvSpPr>
          <p:spPr>
            <a:xfrm flipH="1">
              <a:off x="3630894" y="3599449"/>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Performance</a:t>
              </a:r>
              <a:endParaRPr lang="en-ID" sz="1219" dirty="0">
                <a:solidFill>
                  <a:srgbClr val="FFFFFF"/>
                </a:solidFill>
                <a:latin typeface="Calibri" panose="020F0502020204030204" pitchFamily="34" charset="0"/>
              </a:endParaRPr>
            </a:p>
          </p:txBody>
        </p:sp>
        <p:grpSp>
          <p:nvGrpSpPr>
            <p:cNvPr id="20" name="Group 19">
              <a:extLst>
                <a:ext uri="{FF2B5EF4-FFF2-40B4-BE49-F238E27FC236}">
                  <a16:creationId xmlns:a16="http://schemas.microsoft.com/office/drawing/2014/main" id="{C6214AD1-E41B-AE21-9EB0-46CF5881C03A}"/>
                </a:ext>
              </a:extLst>
            </p:cNvPr>
            <p:cNvGrpSpPr/>
            <p:nvPr/>
          </p:nvGrpSpPr>
          <p:grpSpPr>
            <a:xfrm>
              <a:off x="1307245" y="3593044"/>
              <a:ext cx="2315828" cy="361941"/>
              <a:chOff x="1354836" y="3192603"/>
              <a:chExt cx="2315828" cy="361941"/>
            </a:xfrm>
          </p:grpSpPr>
          <p:sp>
            <p:nvSpPr>
              <p:cNvPr id="27" name="Freeform: Shape 61">
                <a:extLst>
                  <a:ext uri="{FF2B5EF4-FFF2-40B4-BE49-F238E27FC236}">
                    <a16:creationId xmlns:a16="http://schemas.microsoft.com/office/drawing/2014/main" id="{6E308D74-5B8D-7709-6982-DC45B69F3B7A}"/>
                  </a:ext>
                </a:extLst>
              </p:cNvPr>
              <p:cNvSpPr/>
              <p:nvPr/>
            </p:nvSpPr>
            <p:spPr>
              <a:xfrm flipV="1">
                <a:off x="1355075" y="3199008"/>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28" name="Freeform: Shape 3">
                <a:extLst>
                  <a:ext uri="{FF2B5EF4-FFF2-40B4-BE49-F238E27FC236}">
                    <a16:creationId xmlns:a16="http://schemas.microsoft.com/office/drawing/2014/main" id="{C4AE017C-F653-094A-1F55-7499FB4ECB76}"/>
                  </a:ext>
                </a:extLst>
              </p:cNvPr>
              <p:cNvSpPr/>
              <p:nvPr/>
            </p:nvSpPr>
            <p:spPr>
              <a:xfrm>
                <a:off x="1354836" y="3192603"/>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Purpose</a:t>
                </a:r>
                <a:endParaRPr lang="en-ID" sz="1219" dirty="0">
                  <a:solidFill>
                    <a:srgbClr val="FFFFFF"/>
                  </a:solidFill>
                  <a:latin typeface="Calibri" panose="020F0502020204030204" pitchFamily="34" charset="0"/>
                </a:endParaRPr>
              </a:p>
            </p:txBody>
          </p:sp>
        </p:grpSp>
      </p:grpSp>
      <p:sp>
        <p:nvSpPr>
          <p:cNvPr id="58" name="Freeform: Shape 467">
            <a:extLst>
              <a:ext uri="{FF2B5EF4-FFF2-40B4-BE49-F238E27FC236}">
                <a16:creationId xmlns:a16="http://schemas.microsoft.com/office/drawing/2014/main" id="{03103718-9975-D38A-4487-83ED4657B99B}"/>
              </a:ext>
            </a:extLst>
          </p:cNvPr>
          <p:cNvSpPr/>
          <p:nvPr/>
        </p:nvSpPr>
        <p:spPr>
          <a:xfrm flipH="1">
            <a:off x="2818570" y="5061352"/>
            <a:ext cx="1881416" cy="288873"/>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lumMod val="75000"/>
              <a:lumOff val="25000"/>
            </a:schemeClr>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Innovate</a:t>
            </a:r>
            <a:endParaRPr lang="en-ID" sz="1219" dirty="0">
              <a:solidFill>
                <a:srgbClr val="FFFFFF"/>
              </a:solidFill>
              <a:latin typeface="Calibri" panose="020F0502020204030204" pitchFamily="34" charset="0"/>
            </a:endParaRPr>
          </a:p>
        </p:txBody>
      </p:sp>
      <p:sp>
        <p:nvSpPr>
          <p:cNvPr id="59" name="Freeform: Shape 4">
            <a:extLst>
              <a:ext uri="{FF2B5EF4-FFF2-40B4-BE49-F238E27FC236}">
                <a16:creationId xmlns:a16="http://schemas.microsoft.com/office/drawing/2014/main" id="{782F347C-9269-EF28-C546-CE81BCE66A6F}"/>
              </a:ext>
            </a:extLst>
          </p:cNvPr>
          <p:cNvSpPr/>
          <p:nvPr/>
        </p:nvSpPr>
        <p:spPr>
          <a:xfrm>
            <a:off x="930605" y="5056148"/>
            <a:ext cx="1881416" cy="288873"/>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1">
              <a:lumMod val="75000"/>
              <a:lumOff val="25000"/>
            </a:schemeClr>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Execute</a:t>
            </a:r>
            <a:endParaRPr lang="en-ID" sz="1219" dirty="0">
              <a:solidFill>
                <a:srgbClr val="FFFFFF"/>
              </a:solidFill>
              <a:latin typeface="Calibri" panose="020F0502020204030204" pitchFamily="34" charset="0"/>
            </a:endParaRPr>
          </a:p>
        </p:txBody>
      </p:sp>
      <p:sp>
        <p:nvSpPr>
          <p:cNvPr id="15" name="TextBox 14">
            <a:extLst>
              <a:ext uri="{FF2B5EF4-FFF2-40B4-BE49-F238E27FC236}">
                <a16:creationId xmlns:a16="http://schemas.microsoft.com/office/drawing/2014/main" id="{A90DDB77-0F51-F097-9626-0F8748B19717}"/>
              </a:ext>
            </a:extLst>
          </p:cNvPr>
          <p:cNvSpPr txBox="1"/>
          <p:nvPr/>
        </p:nvSpPr>
        <p:spPr>
          <a:xfrm>
            <a:off x="0" y="6079083"/>
            <a:ext cx="9906000" cy="565348"/>
          </a:xfrm>
          <a:prstGeom prst="rect">
            <a:avLst/>
          </a:prstGeom>
          <a:solidFill>
            <a:srgbClr val="549E76">
              <a:alpha val="58000"/>
            </a:srgbClr>
          </a:solidFill>
          <a:effectLst/>
        </p:spPr>
        <p:txBody>
          <a:bodyPr wrap="square">
            <a:spAutoFit/>
          </a:bodyPr>
          <a:lstStyle/>
          <a:p>
            <a:pPr algn="ctr" defTabSz="1320636">
              <a:lnSpc>
                <a:spcPct val="90000"/>
              </a:lnSpc>
              <a:spcBef>
                <a:spcPct val="0"/>
              </a:spcBef>
              <a:defRPr/>
            </a:pPr>
            <a:endParaRPr lang="en-US" sz="813" b="1" dirty="0">
              <a:solidFill>
                <a:schemeClr val="bg1"/>
              </a:solidFill>
              <a:latin typeface="Calibri" panose="020F0502020204030204" pitchFamily="34" charset="0"/>
            </a:endParaRPr>
          </a:p>
          <a:p>
            <a:pPr algn="ctr" defTabSz="1320636">
              <a:lnSpc>
                <a:spcPct val="90000"/>
              </a:lnSpc>
              <a:spcBef>
                <a:spcPct val="0"/>
              </a:spcBef>
              <a:defRPr/>
            </a:pPr>
            <a:r>
              <a:rPr lang="en-US" sz="2600" b="1" dirty="0">
                <a:solidFill>
                  <a:schemeClr val="bg1"/>
                </a:solidFill>
                <a:latin typeface="Calibri" panose="020F0502020204030204" pitchFamily="34" charset="0"/>
              </a:rPr>
              <a:t>What are some of the Paradoxes you face? </a:t>
            </a:r>
          </a:p>
        </p:txBody>
      </p:sp>
      <p:grpSp>
        <p:nvGrpSpPr>
          <p:cNvPr id="453" name="Group 452">
            <a:extLst>
              <a:ext uri="{FF2B5EF4-FFF2-40B4-BE49-F238E27FC236}">
                <a16:creationId xmlns:a16="http://schemas.microsoft.com/office/drawing/2014/main" id="{B0459F26-8C88-0C35-FEAE-AEBA5DF8F87E}"/>
              </a:ext>
            </a:extLst>
          </p:cNvPr>
          <p:cNvGrpSpPr/>
          <p:nvPr/>
        </p:nvGrpSpPr>
        <p:grpSpPr>
          <a:xfrm>
            <a:off x="4973191" y="2152108"/>
            <a:ext cx="3774826" cy="291281"/>
            <a:chOff x="6254086" y="3374814"/>
            <a:chExt cx="4645940" cy="358500"/>
          </a:xfrm>
        </p:grpSpPr>
        <p:sp>
          <p:nvSpPr>
            <p:cNvPr id="454" name="Freeform: Shape 508">
              <a:extLst>
                <a:ext uri="{FF2B5EF4-FFF2-40B4-BE49-F238E27FC236}">
                  <a16:creationId xmlns:a16="http://schemas.microsoft.com/office/drawing/2014/main" id="{6ABFDEB4-9D45-1AF7-9AA3-E83537F97FBF}"/>
                </a:ext>
              </a:extLst>
            </p:cNvPr>
            <p:cNvSpPr/>
            <p:nvPr/>
          </p:nvSpPr>
          <p:spPr>
            <a:xfrm flipH="1">
              <a:off x="8584437" y="3374814"/>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External Perspective</a:t>
              </a:r>
              <a:endParaRPr lang="en-ID" sz="1219" dirty="0">
                <a:solidFill>
                  <a:srgbClr val="FFFFFF"/>
                </a:solidFill>
                <a:latin typeface="Calibri" panose="020F0502020204030204" pitchFamily="34" charset="0"/>
              </a:endParaRPr>
            </a:p>
          </p:txBody>
        </p:sp>
        <p:grpSp>
          <p:nvGrpSpPr>
            <p:cNvPr id="455" name="Group 454">
              <a:extLst>
                <a:ext uri="{FF2B5EF4-FFF2-40B4-BE49-F238E27FC236}">
                  <a16:creationId xmlns:a16="http://schemas.microsoft.com/office/drawing/2014/main" id="{5706784A-CD38-278D-46B9-84122F99D90B}"/>
                </a:ext>
              </a:extLst>
            </p:cNvPr>
            <p:cNvGrpSpPr/>
            <p:nvPr/>
          </p:nvGrpSpPr>
          <p:grpSpPr>
            <a:xfrm>
              <a:off x="6254086" y="3374814"/>
              <a:ext cx="2318554" cy="358500"/>
              <a:chOff x="6758179" y="3189346"/>
              <a:chExt cx="2318554" cy="358500"/>
            </a:xfrm>
          </p:grpSpPr>
          <p:sp>
            <p:nvSpPr>
              <p:cNvPr id="456" name="Freeform: Shape 501">
                <a:extLst>
                  <a:ext uri="{FF2B5EF4-FFF2-40B4-BE49-F238E27FC236}">
                    <a16:creationId xmlns:a16="http://schemas.microsoft.com/office/drawing/2014/main" id="{8CD67594-9BB8-E058-93F4-BE99D9CC6AFB}"/>
                  </a:ext>
                </a:extLst>
              </p:cNvPr>
              <p:cNvSpPr/>
              <p:nvPr/>
            </p:nvSpPr>
            <p:spPr>
              <a:xfrm flipV="1">
                <a:off x="6758179" y="3189346"/>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solidFill>
                <a:schemeClr val="accent2"/>
              </a:solidFill>
              <a:ln w="8601" cap="flat">
                <a:noFill/>
                <a:prstDash val="solid"/>
                <a:miter/>
              </a:ln>
            </p:spPr>
            <p:txBody>
              <a:bodyPr rtlCol="0" anchor="ctr"/>
              <a:lstStyle/>
              <a:p>
                <a:pPr algn="ctr" defTabSz="742950">
                  <a:defRPr/>
                </a:pPr>
                <a:endParaRPr lang="en-ID" sz="1219" dirty="0">
                  <a:solidFill>
                    <a:srgbClr val="FFFFFF"/>
                  </a:solidFill>
                  <a:latin typeface="Calibri" panose="020F0502020204030204" pitchFamily="34" charset="0"/>
                </a:endParaRPr>
              </a:p>
            </p:txBody>
          </p:sp>
          <p:sp>
            <p:nvSpPr>
              <p:cNvPr id="457" name="Freeform: Shape 9">
                <a:extLst>
                  <a:ext uri="{FF2B5EF4-FFF2-40B4-BE49-F238E27FC236}">
                    <a16:creationId xmlns:a16="http://schemas.microsoft.com/office/drawing/2014/main" id="{FE75D8F2-2C2B-F312-60FF-68A76EDF31BE}"/>
                  </a:ext>
                </a:extLst>
              </p:cNvPr>
              <p:cNvSpPr/>
              <p:nvPr/>
            </p:nvSpPr>
            <p:spPr>
              <a:xfrm>
                <a:off x="6761144" y="3192310"/>
                <a:ext cx="2315589" cy="355536"/>
              </a:xfrm>
              <a:custGeom>
                <a:avLst/>
                <a:gdLst>
                  <a:gd name="connsiteX0" fmla="*/ 492466 w 2740690"/>
                  <a:gd name="connsiteY0" fmla="*/ 412 h 454625"/>
                  <a:gd name="connsiteX1" fmla="*/ 727663 w 2740690"/>
                  <a:gd name="connsiteY1" fmla="*/ 944 h 454625"/>
                  <a:gd name="connsiteX2" fmla="*/ 870515 w 2740690"/>
                  <a:gd name="connsiteY2" fmla="*/ 2108 h 454625"/>
                  <a:gd name="connsiteX3" fmla="*/ 937807 w 2740690"/>
                  <a:gd name="connsiteY3" fmla="*/ 412 h 454625"/>
                  <a:gd name="connsiteX4" fmla="*/ 1251430 w 2740690"/>
                  <a:gd name="connsiteY4" fmla="*/ 945 h 454625"/>
                  <a:gd name="connsiteX5" fmla="*/ 1368847 w 2740690"/>
                  <a:gd name="connsiteY5" fmla="*/ 1662 h 454625"/>
                  <a:gd name="connsiteX6" fmla="*/ 1406029 w 2740690"/>
                  <a:gd name="connsiteY6" fmla="*/ 412 h 454625"/>
                  <a:gd name="connsiteX7" fmla="*/ 1641226 w 2740690"/>
                  <a:gd name="connsiteY7" fmla="*/ 944 h 454625"/>
                  <a:gd name="connsiteX8" fmla="*/ 1784078 w 2740690"/>
                  <a:gd name="connsiteY8" fmla="*/ 2108 h 454625"/>
                  <a:gd name="connsiteX9" fmla="*/ 1851370 w 2740690"/>
                  <a:gd name="connsiteY9" fmla="*/ 412 h 454625"/>
                  <a:gd name="connsiteX10" fmla="*/ 2478412 w 2740690"/>
                  <a:gd name="connsiteY10" fmla="*/ 2859 h 454625"/>
                  <a:gd name="connsiteX11" fmla="*/ 2489452 w 2740690"/>
                  <a:gd name="connsiteY11" fmla="*/ 5015 h 454625"/>
                  <a:gd name="connsiteX12" fmla="*/ 2490832 w 2740690"/>
                  <a:gd name="connsiteY12" fmla="*/ 5963 h 454625"/>
                  <a:gd name="connsiteX13" fmla="*/ 2491637 w 2740690"/>
                  <a:gd name="connsiteY13" fmla="*/ 6481 h 454625"/>
                  <a:gd name="connsiteX14" fmla="*/ 2729453 w 2740690"/>
                  <a:gd name="connsiteY14" fmla="*/ 181118 h 454625"/>
                  <a:gd name="connsiteX15" fmla="*/ 2729223 w 2740690"/>
                  <a:gd name="connsiteY15" fmla="*/ 181118 h 454625"/>
                  <a:gd name="connsiteX16" fmla="*/ 2738653 w 2740690"/>
                  <a:gd name="connsiteY16" fmla="*/ 198625 h 454625"/>
                  <a:gd name="connsiteX17" fmla="*/ 2576506 w 2740690"/>
                  <a:gd name="connsiteY17" fmla="*/ 406983 h 454625"/>
                  <a:gd name="connsiteX18" fmla="*/ 2574895 w 2740690"/>
                  <a:gd name="connsiteY18" fmla="*/ 408190 h 454625"/>
                  <a:gd name="connsiteX19" fmla="*/ 2563970 w 2740690"/>
                  <a:gd name="connsiteY19" fmla="*/ 417159 h 454625"/>
                  <a:gd name="connsiteX20" fmla="*/ 2298670 w 2740690"/>
                  <a:gd name="connsiteY20" fmla="*/ 434062 h 454625"/>
                  <a:gd name="connsiteX21" fmla="*/ 1958964 w 2740690"/>
                  <a:gd name="connsiteY21" fmla="*/ 450879 h 454625"/>
                  <a:gd name="connsiteX22" fmla="*/ 1608306 w 2740690"/>
                  <a:gd name="connsiteY22" fmla="*/ 454545 h 454625"/>
                  <a:gd name="connsiteX23" fmla="*/ 1314454 w 2740690"/>
                  <a:gd name="connsiteY23" fmla="*/ 453280 h 454625"/>
                  <a:gd name="connsiteX24" fmla="*/ 1223748 w 2740690"/>
                  <a:gd name="connsiteY24" fmla="*/ 454545 h 454625"/>
                  <a:gd name="connsiteX25" fmla="*/ 960649 w 2740690"/>
                  <a:gd name="connsiteY25" fmla="*/ 453035 h 454625"/>
                  <a:gd name="connsiteX26" fmla="*/ 958042 w 2740690"/>
                  <a:gd name="connsiteY26" fmla="*/ 451792 h 454625"/>
                  <a:gd name="connsiteX27" fmla="*/ 694743 w 2740690"/>
                  <a:gd name="connsiteY27" fmla="*/ 454545 h 454625"/>
                  <a:gd name="connsiteX28" fmla="*/ 400891 w 2740690"/>
                  <a:gd name="connsiteY28" fmla="*/ 453280 h 454625"/>
                  <a:gd name="connsiteX29" fmla="*/ 310185 w 2740690"/>
                  <a:gd name="connsiteY29" fmla="*/ 454545 h 454625"/>
                  <a:gd name="connsiteX30" fmla="*/ 47086 w 2740690"/>
                  <a:gd name="connsiteY30" fmla="*/ 453035 h 454625"/>
                  <a:gd name="connsiteX31" fmla="*/ 37859 w 2740690"/>
                  <a:gd name="connsiteY31" fmla="*/ 448637 h 454625"/>
                  <a:gd name="connsiteX32" fmla="*/ 30442 w 2740690"/>
                  <a:gd name="connsiteY32" fmla="*/ 445446 h 454625"/>
                  <a:gd name="connsiteX33" fmla="*/ 3880 w 2740690"/>
                  <a:gd name="connsiteY33" fmla="*/ 283400 h 454625"/>
                  <a:gd name="connsiteX34" fmla="*/ 22853 w 2740690"/>
                  <a:gd name="connsiteY34" fmla="*/ 54086 h 454625"/>
                  <a:gd name="connsiteX35" fmla="*/ 23715 w 2740690"/>
                  <a:gd name="connsiteY35" fmla="*/ 31663 h 454625"/>
                  <a:gd name="connsiteX36" fmla="*/ 492466 w 2740690"/>
                  <a:gd name="connsiteY36" fmla="*/ 412 h 454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740690" h="454625">
                    <a:moveTo>
                      <a:pt x="492466" y="412"/>
                    </a:moveTo>
                    <a:cubicBezTo>
                      <a:pt x="570832" y="-424"/>
                      <a:pt x="649260" y="145"/>
                      <a:pt x="727663" y="944"/>
                    </a:cubicBezTo>
                    <a:lnTo>
                      <a:pt x="870515" y="2108"/>
                    </a:lnTo>
                    <a:lnTo>
                      <a:pt x="937807" y="412"/>
                    </a:lnTo>
                    <a:cubicBezTo>
                      <a:pt x="1042305" y="-424"/>
                      <a:pt x="1146885" y="145"/>
                      <a:pt x="1251430" y="945"/>
                    </a:cubicBezTo>
                    <a:lnTo>
                      <a:pt x="1368847" y="1662"/>
                    </a:lnTo>
                    <a:lnTo>
                      <a:pt x="1406029" y="412"/>
                    </a:lnTo>
                    <a:cubicBezTo>
                      <a:pt x="1484395" y="-424"/>
                      <a:pt x="1562823" y="145"/>
                      <a:pt x="1641226" y="944"/>
                    </a:cubicBezTo>
                    <a:lnTo>
                      <a:pt x="1784078" y="2108"/>
                    </a:lnTo>
                    <a:lnTo>
                      <a:pt x="1851370" y="412"/>
                    </a:lnTo>
                    <a:cubicBezTo>
                      <a:pt x="2060365" y="-1259"/>
                      <a:pt x="2269690" y="2687"/>
                      <a:pt x="2478412" y="2859"/>
                    </a:cubicBezTo>
                    <a:cubicBezTo>
                      <a:pt x="2482092" y="2427"/>
                      <a:pt x="2485887" y="2945"/>
                      <a:pt x="2489452" y="5015"/>
                    </a:cubicBezTo>
                    <a:cubicBezTo>
                      <a:pt x="2489912" y="5273"/>
                      <a:pt x="2490372" y="5618"/>
                      <a:pt x="2490832" y="5963"/>
                    </a:cubicBezTo>
                    <a:cubicBezTo>
                      <a:pt x="2491177" y="6136"/>
                      <a:pt x="2491406" y="6308"/>
                      <a:pt x="2491637" y="6481"/>
                    </a:cubicBezTo>
                    <a:cubicBezTo>
                      <a:pt x="2567536" y="67194"/>
                      <a:pt x="2646310" y="125924"/>
                      <a:pt x="2729453" y="181118"/>
                    </a:cubicBezTo>
                    <a:lnTo>
                      <a:pt x="2729223" y="181118"/>
                    </a:lnTo>
                    <a:cubicBezTo>
                      <a:pt x="2737618" y="183447"/>
                      <a:pt x="2744174" y="190777"/>
                      <a:pt x="2738653" y="198625"/>
                    </a:cubicBezTo>
                    <a:cubicBezTo>
                      <a:pt x="2688284" y="269515"/>
                      <a:pt x="2644470" y="344372"/>
                      <a:pt x="2576506" y="406983"/>
                    </a:cubicBezTo>
                    <a:cubicBezTo>
                      <a:pt x="2576046" y="407414"/>
                      <a:pt x="2575470" y="407759"/>
                      <a:pt x="2574895" y="408190"/>
                    </a:cubicBezTo>
                    <a:cubicBezTo>
                      <a:pt x="2573861" y="412071"/>
                      <a:pt x="2570411" y="415607"/>
                      <a:pt x="2563970" y="417159"/>
                    </a:cubicBezTo>
                    <a:cubicBezTo>
                      <a:pt x="2478183" y="437685"/>
                      <a:pt x="2387449" y="431993"/>
                      <a:pt x="2298670" y="434062"/>
                    </a:cubicBezTo>
                    <a:cubicBezTo>
                      <a:pt x="2185396" y="436650"/>
                      <a:pt x="2072353" y="447516"/>
                      <a:pt x="1958964" y="450879"/>
                    </a:cubicBezTo>
                    <a:cubicBezTo>
                      <a:pt x="1842299" y="454329"/>
                      <a:pt x="1725317" y="454868"/>
                      <a:pt x="1608306" y="454545"/>
                    </a:cubicBezTo>
                    <a:lnTo>
                      <a:pt x="1314454" y="453280"/>
                    </a:lnTo>
                    <a:lnTo>
                      <a:pt x="1223748" y="454545"/>
                    </a:lnTo>
                    <a:cubicBezTo>
                      <a:pt x="1135998" y="454221"/>
                      <a:pt x="1048226" y="453035"/>
                      <a:pt x="960649" y="453035"/>
                    </a:cubicBezTo>
                    <a:lnTo>
                      <a:pt x="958042" y="451792"/>
                    </a:lnTo>
                    <a:lnTo>
                      <a:pt x="694743" y="454545"/>
                    </a:lnTo>
                    <a:lnTo>
                      <a:pt x="400891" y="453280"/>
                    </a:lnTo>
                    <a:lnTo>
                      <a:pt x="310185" y="454545"/>
                    </a:lnTo>
                    <a:cubicBezTo>
                      <a:pt x="222435" y="454221"/>
                      <a:pt x="134663" y="453035"/>
                      <a:pt x="47086" y="453035"/>
                    </a:cubicBezTo>
                    <a:cubicBezTo>
                      <a:pt x="42860" y="453035"/>
                      <a:pt x="39842" y="451224"/>
                      <a:pt x="37859" y="448637"/>
                    </a:cubicBezTo>
                    <a:cubicBezTo>
                      <a:pt x="35358" y="448465"/>
                      <a:pt x="32770" y="447516"/>
                      <a:pt x="30442" y="445446"/>
                    </a:cubicBezTo>
                    <a:cubicBezTo>
                      <a:pt x="-9919" y="409225"/>
                      <a:pt x="171" y="330918"/>
                      <a:pt x="3880" y="283400"/>
                    </a:cubicBezTo>
                    <a:cubicBezTo>
                      <a:pt x="9830" y="207163"/>
                      <a:pt x="23801" y="130667"/>
                      <a:pt x="22853" y="54086"/>
                    </a:cubicBezTo>
                    <a:cubicBezTo>
                      <a:pt x="13194" y="49601"/>
                      <a:pt x="11038" y="33474"/>
                      <a:pt x="23715" y="31663"/>
                    </a:cubicBezTo>
                    <a:cubicBezTo>
                      <a:pt x="179251" y="9370"/>
                      <a:pt x="335735" y="2083"/>
                      <a:pt x="492466" y="412"/>
                    </a:cubicBezTo>
                    <a:close/>
                  </a:path>
                </a:pathLst>
              </a:custGeom>
              <a:noFill/>
              <a:ln w="8601" cap="flat">
                <a:noFill/>
                <a:prstDash val="solid"/>
                <a:miter/>
              </a:ln>
            </p:spPr>
            <p:txBody>
              <a:bodyPr rtlCol="0" anchor="ctr"/>
              <a:lstStyle/>
              <a:p>
                <a:pPr algn="ctr" defTabSz="742950">
                  <a:defRPr/>
                </a:pPr>
                <a:r>
                  <a:rPr lang="en-US" sz="1219" dirty="0">
                    <a:solidFill>
                      <a:srgbClr val="FFFFFF"/>
                    </a:solidFill>
                    <a:latin typeface="Calibri" panose="020F0502020204030204" pitchFamily="34" charset="0"/>
                  </a:rPr>
                  <a:t>Internal Focus</a:t>
                </a:r>
                <a:endParaRPr lang="en-ID" sz="1219" dirty="0">
                  <a:solidFill>
                    <a:srgbClr val="FFFFFF"/>
                  </a:solidFill>
                  <a:latin typeface="Calibri" panose="020F0502020204030204" pitchFamily="34" charset="0"/>
                </a:endParaRPr>
              </a:p>
            </p:txBody>
          </p:sp>
        </p:grpSp>
      </p:grpSp>
    </p:spTree>
    <p:extLst>
      <p:ext uri="{BB962C8B-B14F-4D97-AF65-F5344CB8AC3E}">
        <p14:creationId xmlns:p14="http://schemas.microsoft.com/office/powerpoint/2010/main" val="325064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6" presetClass="emph" presetSubtype="0" fill="hold" grpId="1" nodeType="withEffect">
                                  <p:stCondLst>
                                    <p:cond delay="0"/>
                                  </p:stCondLst>
                                  <p:childTnLst>
                                    <p:animScale>
                                      <p:cBhvr>
                                        <p:cTn id="12" dur="10" fill="hold"/>
                                        <p:tgtEl>
                                          <p:spTgt spid="38"/>
                                        </p:tgtEl>
                                      </p:cBhvr>
                                      <p:by x="111100" y="111100"/>
                                    </p:animScale>
                                  </p:childTnLst>
                                </p:cTn>
                              </p:par>
                              <p:par>
                                <p:cTn id="13" presetID="6" presetClass="emph" presetSubtype="0" decel="100000" fill="hold" grpId="2" nodeType="withEffect">
                                  <p:stCondLst>
                                    <p:cond delay="0"/>
                                  </p:stCondLst>
                                  <p:childTnLst>
                                    <p:animScale>
                                      <p:cBhvr>
                                        <p:cTn id="14" dur="750" fill="hold"/>
                                        <p:tgtEl>
                                          <p:spTgt spid="38"/>
                                        </p:tgtEl>
                                      </p:cBhvr>
                                      <p:by x="90000" y="90000"/>
                                    </p:animScale>
                                  </p:childTnLst>
                                </p:cTn>
                              </p:par>
                            </p:childTnLst>
                          </p:cTn>
                        </p:par>
                      </p:childTnLst>
                    </p:cTn>
                  </p:par>
                  <p:par>
                    <p:cTn id="15" fill="hold">
                      <p:stCondLst>
                        <p:cond delay="indefinite"/>
                      </p:stCondLst>
                      <p:childTnLst>
                        <p:par>
                          <p:cTn id="16" fill="hold">
                            <p:stCondLst>
                              <p:cond delay="0"/>
                            </p:stCondLst>
                            <p:childTnLst>
                              <p:par>
                                <p:cTn id="17" presetID="23" presetClass="entr" presetSubtype="272"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250" fill="hold"/>
                                        <p:tgtEl>
                                          <p:spTgt spid="42"/>
                                        </p:tgtEl>
                                        <p:attrNameLst>
                                          <p:attrName>ppt_w</p:attrName>
                                        </p:attrNameLst>
                                      </p:cBhvr>
                                      <p:tavLst>
                                        <p:tav tm="0">
                                          <p:val>
                                            <p:strVal val="2/3*#ppt_w"/>
                                          </p:val>
                                        </p:tav>
                                        <p:tav tm="100000">
                                          <p:val>
                                            <p:strVal val="#ppt_w"/>
                                          </p:val>
                                        </p:tav>
                                      </p:tavLst>
                                    </p:anim>
                                    <p:anim calcmode="lin" valueType="num">
                                      <p:cBhvr>
                                        <p:cTn id="20" dur="250" fill="hold"/>
                                        <p:tgtEl>
                                          <p:spTgt spid="42"/>
                                        </p:tgtEl>
                                        <p:attrNameLst>
                                          <p:attrName>ppt_h</p:attrName>
                                        </p:attrNameLst>
                                      </p:cBhvr>
                                      <p:tavLst>
                                        <p:tav tm="0">
                                          <p:val>
                                            <p:strVal val="2/3*#ppt_h"/>
                                          </p:val>
                                        </p:tav>
                                        <p:tav tm="100000">
                                          <p:val>
                                            <p:strVal val="#ppt_h"/>
                                          </p:val>
                                        </p:tav>
                                      </p:tavLst>
                                    </p:anim>
                                  </p:childTnLst>
                                </p:cTn>
                              </p:par>
                              <p:par>
                                <p:cTn id="21" presetID="10"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6" presetClass="emph" presetSubtype="0" fill="hold" nodeType="withEffect">
                                  <p:stCondLst>
                                    <p:cond delay="0"/>
                                  </p:stCondLst>
                                  <p:childTnLst>
                                    <p:animScale>
                                      <p:cBhvr>
                                        <p:cTn id="25" dur="10" fill="hold"/>
                                        <p:tgtEl>
                                          <p:spTgt spid="42"/>
                                        </p:tgtEl>
                                      </p:cBhvr>
                                      <p:by x="80000" y="80000"/>
                                    </p:animScale>
                                  </p:childTnLst>
                                </p:cTn>
                              </p:par>
                              <p:par>
                                <p:cTn id="26" presetID="6" presetClass="emph" presetSubtype="0" decel="100000" fill="hold" nodeType="withEffect">
                                  <p:stCondLst>
                                    <p:cond delay="0"/>
                                  </p:stCondLst>
                                  <p:childTnLst>
                                    <p:animScale>
                                      <p:cBhvr>
                                        <p:cTn id="27" dur="1000" fill="hold"/>
                                        <p:tgtEl>
                                          <p:spTgt spid="42"/>
                                        </p:tgtEl>
                                      </p:cBhvr>
                                      <p:by x="125000" y="125000"/>
                                    </p:animScale>
                                  </p:childTnLst>
                                </p:cTn>
                              </p:par>
                              <p:par>
                                <p:cTn id="28" presetID="23" presetClass="entr" presetSubtype="272"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p:cTn id="30" dur="250" fill="hold"/>
                                        <p:tgtEl>
                                          <p:spTgt spid="43"/>
                                        </p:tgtEl>
                                        <p:attrNameLst>
                                          <p:attrName>ppt_w</p:attrName>
                                        </p:attrNameLst>
                                      </p:cBhvr>
                                      <p:tavLst>
                                        <p:tav tm="0">
                                          <p:val>
                                            <p:strVal val="2/3*#ppt_w"/>
                                          </p:val>
                                        </p:tav>
                                        <p:tav tm="100000">
                                          <p:val>
                                            <p:strVal val="#ppt_w"/>
                                          </p:val>
                                        </p:tav>
                                      </p:tavLst>
                                    </p:anim>
                                    <p:anim calcmode="lin" valueType="num">
                                      <p:cBhvr>
                                        <p:cTn id="31" dur="250" fill="hold"/>
                                        <p:tgtEl>
                                          <p:spTgt spid="43"/>
                                        </p:tgtEl>
                                        <p:attrNameLst>
                                          <p:attrName>ppt_h</p:attrName>
                                        </p:attrNameLst>
                                      </p:cBhvr>
                                      <p:tavLst>
                                        <p:tav tm="0">
                                          <p:val>
                                            <p:strVal val="2/3*#ppt_h"/>
                                          </p:val>
                                        </p:tav>
                                        <p:tav tm="100000">
                                          <p:val>
                                            <p:strVal val="#ppt_h"/>
                                          </p:val>
                                        </p:tav>
                                      </p:tavLst>
                                    </p:anim>
                                  </p:childTnLst>
                                </p:cTn>
                              </p:par>
                              <p:par>
                                <p:cTn id="32" presetID="10" presetClass="entr" presetSubtype="0"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par>
                                <p:cTn id="35" presetID="6" presetClass="emph" presetSubtype="0" fill="hold" nodeType="withEffect">
                                  <p:stCondLst>
                                    <p:cond delay="0"/>
                                  </p:stCondLst>
                                  <p:childTnLst>
                                    <p:animScale>
                                      <p:cBhvr>
                                        <p:cTn id="36" dur="10" fill="hold"/>
                                        <p:tgtEl>
                                          <p:spTgt spid="43"/>
                                        </p:tgtEl>
                                      </p:cBhvr>
                                      <p:by x="80000" y="80000"/>
                                    </p:animScale>
                                  </p:childTnLst>
                                </p:cTn>
                              </p:par>
                              <p:par>
                                <p:cTn id="37" presetID="6" presetClass="emph" presetSubtype="0" decel="100000" fill="hold" nodeType="withEffect">
                                  <p:stCondLst>
                                    <p:cond delay="0"/>
                                  </p:stCondLst>
                                  <p:childTnLst>
                                    <p:animScale>
                                      <p:cBhvr>
                                        <p:cTn id="38" dur="1000" fill="hold"/>
                                        <p:tgtEl>
                                          <p:spTgt spid="43"/>
                                        </p:tgtEl>
                                      </p:cBhvr>
                                      <p:by x="125000" y="125000"/>
                                    </p:animScale>
                                  </p:childTnLst>
                                </p:cTn>
                              </p:par>
                              <p:par>
                                <p:cTn id="39" presetID="23" presetClass="entr" presetSubtype="272"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250" fill="hold"/>
                                        <p:tgtEl>
                                          <p:spTgt spid="45"/>
                                        </p:tgtEl>
                                        <p:attrNameLst>
                                          <p:attrName>ppt_w</p:attrName>
                                        </p:attrNameLst>
                                      </p:cBhvr>
                                      <p:tavLst>
                                        <p:tav tm="0">
                                          <p:val>
                                            <p:strVal val="2/3*#ppt_w"/>
                                          </p:val>
                                        </p:tav>
                                        <p:tav tm="100000">
                                          <p:val>
                                            <p:strVal val="#ppt_w"/>
                                          </p:val>
                                        </p:tav>
                                      </p:tavLst>
                                    </p:anim>
                                    <p:anim calcmode="lin" valueType="num">
                                      <p:cBhvr>
                                        <p:cTn id="42" dur="250" fill="hold"/>
                                        <p:tgtEl>
                                          <p:spTgt spid="45"/>
                                        </p:tgtEl>
                                        <p:attrNameLst>
                                          <p:attrName>ppt_h</p:attrName>
                                        </p:attrNameLst>
                                      </p:cBhvr>
                                      <p:tavLst>
                                        <p:tav tm="0">
                                          <p:val>
                                            <p:strVal val="2/3*#ppt_h"/>
                                          </p:val>
                                        </p:tav>
                                        <p:tav tm="100000">
                                          <p:val>
                                            <p:strVal val="#ppt_h"/>
                                          </p:val>
                                        </p:tav>
                                      </p:tavLst>
                                    </p:anim>
                                  </p:childTnLst>
                                </p:cTn>
                              </p:par>
                              <p:par>
                                <p:cTn id="43" presetID="10"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6" presetClass="emph" presetSubtype="0" fill="hold" nodeType="withEffect">
                                  <p:stCondLst>
                                    <p:cond delay="0"/>
                                  </p:stCondLst>
                                  <p:childTnLst>
                                    <p:animScale>
                                      <p:cBhvr>
                                        <p:cTn id="47" dur="10" fill="hold"/>
                                        <p:tgtEl>
                                          <p:spTgt spid="45"/>
                                        </p:tgtEl>
                                      </p:cBhvr>
                                      <p:by x="80000" y="80000"/>
                                    </p:animScale>
                                  </p:childTnLst>
                                </p:cTn>
                              </p:par>
                              <p:par>
                                <p:cTn id="48" presetID="6" presetClass="emph" presetSubtype="0" decel="100000" fill="hold" nodeType="withEffect">
                                  <p:stCondLst>
                                    <p:cond delay="0"/>
                                  </p:stCondLst>
                                  <p:childTnLst>
                                    <p:animScale>
                                      <p:cBhvr>
                                        <p:cTn id="49" dur="1000" fill="hold"/>
                                        <p:tgtEl>
                                          <p:spTgt spid="45"/>
                                        </p:tgtEl>
                                      </p:cBhvr>
                                      <p:by x="125000" y="125000"/>
                                    </p:animScale>
                                  </p:childTnLst>
                                </p:cTn>
                              </p:par>
                              <p:par>
                                <p:cTn id="50" presetID="23" presetClass="entr" presetSubtype="272" fill="hold"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250" fill="hold"/>
                                        <p:tgtEl>
                                          <p:spTgt spid="44"/>
                                        </p:tgtEl>
                                        <p:attrNameLst>
                                          <p:attrName>ppt_w</p:attrName>
                                        </p:attrNameLst>
                                      </p:cBhvr>
                                      <p:tavLst>
                                        <p:tav tm="0">
                                          <p:val>
                                            <p:strVal val="2/3*#ppt_w"/>
                                          </p:val>
                                        </p:tav>
                                        <p:tav tm="100000">
                                          <p:val>
                                            <p:strVal val="#ppt_w"/>
                                          </p:val>
                                        </p:tav>
                                      </p:tavLst>
                                    </p:anim>
                                    <p:anim calcmode="lin" valueType="num">
                                      <p:cBhvr>
                                        <p:cTn id="53" dur="250" fill="hold"/>
                                        <p:tgtEl>
                                          <p:spTgt spid="44"/>
                                        </p:tgtEl>
                                        <p:attrNameLst>
                                          <p:attrName>ppt_h</p:attrName>
                                        </p:attrNameLst>
                                      </p:cBhvr>
                                      <p:tavLst>
                                        <p:tav tm="0">
                                          <p:val>
                                            <p:strVal val="2/3*#ppt_h"/>
                                          </p:val>
                                        </p:tav>
                                        <p:tav tm="100000">
                                          <p:val>
                                            <p:strVal val="#ppt_h"/>
                                          </p:val>
                                        </p:tav>
                                      </p:tavLst>
                                    </p:anim>
                                  </p:childTnLst>
                                </p:cTn>
                              </p:par>
                              <p:par>
                                <p:cTn id="54" presetID="10" presetClass="entr" presetSubtype="0" fill="hold" nodeType="with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par>
                                <p:cTn id="57" presetID="6" presetClass="emph" presetSubtype="0" fill="hold" nodeType="withEffect">
                                  <p:stCondLst>
                                    <p:cond delay="0"/>
                                  </p:stCondLst>
                                  <p:childTnLst>
                                    <p:animScale>
                                      <p:cBhvr>
                                        <p:cTn id="58" dur="10" fill="hold"/>
                                        <p:tgtEl>
                                          <p:spTgt spid="44"/>
                                        </p:tgtEl>
                                      </p:cBhvr>
                                      <p:by x="80000" y="80000"/>
                                    </p:animScale>
                                  </p:childTnLst>
                                </p:cTn>
                              </p:par>
                              <p:par>
                                <p:cTn id="59" presetID="6" presetClass="emph" presetSubtype="0" decel="100000" fill="hold" nodeType="withEffect">
                                  <p:stCondLst>
                                    <p:cond delay="0"/>
                                  </p:stCondLst>
                                  <p:childTnLst>
                                    <p:animScale>
                                      <p:cBhvr>
                                        <p:cTn id="60" dur="1000" fill="hold"/>
                                        <p:tgtEl>
                                          <p:spTgt spid="44"/>
                                        </p:tgtEl>
                                      </p:cBhvr>
                                      <p:by x="125000" y="125000"/>
                                    </p:animScale>
                                  </p:childTnLst>
                                </p:cTn>
                              </p:par>
                            </p:childTnLst>
                          </p:cTn>
                        </p:par>
                      </p:childTnLst>
                    </p:cTn>
                  </p:par>
                  <p:par>
                    <p:cTn id="61" fill="hold">
                      <p:stCondLst>
                        <p:cond delay="indefinite"/>
                      </p:stCondLst>
                      <p:childTnLst>
                        <p:par>
                          <p:cTn id="62" fill="hold">
                            <p:stCondLst>
                              <p:cond delay="0"/>
                            </p:stCondLst>
                            <p:childTnLst>
                              <p:par>
                                <p:cTn id="63" presetID="23" presetClass="entr" presetSubtype="272" fill="hold" nodeType="click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p:cTn id="65" dur="250" fill="hold"/>
                                        <p:tgtEl>
                                          <p:spTgt spid="46"/>
                                        </p:tgtEl>
                                        <p:attrNameLst>
                                          <p:attrName>ppt_w</p:attrName>
                                        </p:attrNameLst>
                                      </p:cBhvr>
                                      <p:tavLst>
                                        <p:tav tm="0">
                                          <p:val>
                                            <p:strVal val="2/3*#ppt_w"/>
                                          </p:val>
                                        </p:tav>
                                        <p:tav tm="100000">
                                          <p:val>
                                            <p:strVal val="#ppt_w"/>
                                          </p:val>
                                        </p:tav>
                                      </p:tavLst>
                                    </p:anim>
                                    <p:anim calcmode="lin" valueType="num">
                                      <p:cBhvr>
                                        <p:cTn id="66" dur="250" fill="hold"/>
                                        <p:tgtEl>
                                          <p:spTgt spid="46"/>
                                        </p:tgtEl>
                                        <p:attrNameLst>
                                          <p:attrName>ppt_h</p:attrName>
                                        </p:attrNameLst>
                                      </p:cBhvr>
                                      <p:tavLst>
                                        <p:tav tm="0">
                                          <p:val>
                                            <p:strVal val="2/3*#ppt_h"/>
                                          </p:val>
                                        </p:tav>
                                        <p:tav tm="100000">
                                          <p:val>
                                            <p:strVal val="#ppt_h"/>
                                          </p:val>
                                        </p:tav>
                                      </p:tavLst>
                                    </p:anim>
                                  </p:childTnLst>
                                </p:cTn>
                              </p:par>
                              <p:par>
                                <p:cTn id="67" presetID="10" presetClass="entr" presetSubtype="0" fill="hold" nodeType="with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fade">
                                      <p:cBhvr>
                                        <p:cTn id="69" dur="500"/>
                                        <p:tgtEl>
                                          <p:spTgt spid="46"/>
                                        </p:tgtEl>
                                      </p:cBhvr>
                                    </p:animEffect>
                                  </p:childTnLst>
                                </p:cTn>
                              </p:par>
                              <p:par>
                                <p:cTn id="70" presetID="6" presetClass="emph" presetSubtype="0" fill="hold" nodeType="withEffect">
                                  <p:stCondLst>
                                    <p:cond delay="0"/>
                                  </p:stCondLst>
                                  <p:childTnLst>
                                    <p:animScale>
                                      <p:cBhvr>
                                        <p:cTn id="71" dur="10" fill="hold"/>
                                        <p:tgtEl>
                                          <p:spTgt spid="46"/>
                                        </p:tgtEl>
                                      </p:cBhvr>
                                      <p:by x="80000" y="80000"/>
                                    </p:animScale>
                                  </p:childTnLst>
                                </p:cTn>
                              </p:par>
                              <p:par>
                                <p:cTn id="72" presetID="6" presetClass="emph" presetSubtype="0" decel="100000" fill="hold" nodeType="withEffect">
                                  <p:stCondLst>
                                    <p:cond delay="0"/>
                                  </p:stCondLst>
                                  <p:childTnLst>
                                    <p:animScale>
                                      <p:cBhvr>
                                        <p:cTn id="73" dur="1000" fill="hold"/>
                                        <p:tgtEl>
                                          <p:spTgt spid="46"/>
                                        </p:tgtEl>
                                      </p:cBhvr>
                                      <p:by x="125000" y="125000"/>
                                    </p:animScale>
                                  </p:childTnLst>
                                </p:cTn>
                              </p:par>
                              <p:par>
                                <p:cTn id="74" presetID="23" presetClass="entr" presetSubtype="272" fill="hold"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p:cTn id="76" dur="250" fill="hold"/>
                                        <p:tgtEl>
                                          <p:spTgt spid="47"/>
                                        </p:tgtEl>
                                        <p:attrNameLst>
                                          <p:attrName>ppt_w</p:attrName>
                                        </p:attrNameLst>
                                      </p:cBhvr>
                                      <p:tavLst>
                                        <p:tav tm="0">
                                          <p:val>
                                            <p:strVal val="2/3*#ppt_w"/>
                                          </p:val>
                                        </p:tav>
                                        <p:tav tm="100000">
                                          <p:val>
                                            <p:strVal val="#ppt_w"/>
                                          </p:val>
                                        </p:tav>
                                      </p:tavLst>
                                    </p:anim>
                                    <p:anim calcmode="lin" valueType="num">
                                      <p:cBhvr>
                                        <p:cTn id="77" dur="250" fill="hold"/>
                                        <p:tgtEl>
                                          <p:spTgt spid="47"/>
                                        </p:tgtEl>
                                        <p:attrNameLst>
                                          <p:attrName>ppt_h</p:attrName>
                                        </p:attrNameLst>
                                      </p:cBhvr>
                                      <p:tavLst>
                                        <p:tav tm="0">
                                          <p:val>
                                            <p:strVal val="2/3*#ppt_h"/>
                                          </p:val>
                                        </p:tav>
                                        <p:tav tm="100000">
                                          <p:val>
                                            <p:strVal val="#ppt_h"/>
                                          </p:val>
                                        </p:tav>
                                      </p:tavLst>
                                    </p:anim>
                                  </p:childTnLst>
                                </p:cTn>
                              </p:par>
                              <p:par>
                                <p:cTn id="78" presetID="10" presetClass="entr" presetSubtype="0" fill="hold" nodeType="with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par>
                                <p:cTn id="81" presetID="6" presetClass="emph" presetSubtype="0" fill="hold" nodeType="withEffect">
                                  <p:stCondLst>
                                    <p:cond delay="0"/>
                                  </p:stCondLst>
                                  <p:childTnLst>
                                    <p:animScale>
                                      <p:cBhvr>
                                        <p:cTn id="82" dur="10" fill="hold"/>
                                        <p:tgtEl>
                                          <p:spTgt spid="47"/>
                                        </p:tgtEl>
                                      </p:cBhvr>
                                      <p:by x="80000" y="80000"/>
                                    </p:animScale>
                                  </p:childTnLst>
                                </p:cTn>
                              </p:par>
                              <p:par>
                                <p:cTn id="83" presetID="6" presetClass="emph" presetSubtype="0" decel="100000" fill="hold" nodeType="withEffect">
                                  <p:stCondLst>
                                    <p:cond delay="0"/>
                                  </p:stCondLst>
                                  <p:childTnLst>
                                    <p:animScale>
                                      <p:cBhvr>
                                        <p:cTn id="84" dur="1000" fill="hold"/>
                                        <p:tgtEl>
                                          <p:spTgt spid="47"/>
                                        </p:tgtEl>
                                      </p:cBhvr>
                                      <p:by x="125000" y="125000"/>
                                    </p:animScale>
                                  </p:childTnLst>
                                </p:cTn>
                              </p:par>
                              <p:par>
                                <p:cTn id="85" presetID="23" presetClass="entr" presetSubtype="272" fill="hold" nodeType="with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p:cTn id="87" dur="250" fill="hold"/>
                                        <p:tgtEl>
                                          <p:spTgt spid="48"/>
                                        </p:tgtEl>
                                        <p:attrNameLst>
                                          <p:attrName>ppt_w</p:attrName>
                                        </p:attrNameLst>
                                      </p:cBhvr>
                                      <p:tavLst>
                                        <p:tav tm="0">
                                          <p:val>
                                            <p:strVal val="2/3*#ppt_w"/>
                                          </p:val>
                                        </p:tav>
                                        <p:tav tm="100000">
                                          <p:val>
                                            <p:strVal val="#ppt_w"/>
                                          </p:val>
                                        </p:tav>
                                      </p:tavLst>
                                    </p:anim>
                                    <p:anim calcmode="lin" valueType="num">
                                      <p:cBhvr>
                                        <p:cTn id="88" dur="250" fill="hold"/>
                                        <p:tgtEl>
                                          <p:spTgt spid="48"/>
                                        </p:tgtEl>
                                        <p:attrNameLst>
                                          <p:attrName>ppt_h</p:attrName>
                                        </p:attrNameLst>
                                      </p:cBhvr>
                                      <p:tavLst>
                                        <p:tav tm="0">
                                          <p:val>
                                            <p:strVal val="2/3*#ppt_h"/>
                                          </p:val>
                                        </p:tav>
                                        <p:tav tm="100000">
                                          <p:val>
                                            <p:strVal val="#ppt_h"/>
                                          </p:val>
                                        </p:tav>
                                      </p:tavLst>
                                    </p:anim>
                                  </p:childTnLst>
                                </p:cTn>
                              </p:par>
                              <p:par>
                                <p:cTn id="89" presetID="10" presetClass="entr" presetSubtype="0" fill="hold"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fade">
                                      <p:cBhvr>
                                        <p:cTn id="91" dur="500"/>
                                        <p:tgtEl>
                                          <p:spTgt spid="48"/>
                                        </p:tgtEl>
                                      </p:cBhvr>
                                    </p:animEffect>
                                  </p:childTnLst>
                                </p:cTn>
                              </p:par>
                              <p:par>
                                <p:cTn id="92" presetID="6" presetClass="emph" presetSubtype="0" fill="hold" nodeType="withEffect">
                                  <p:stCondLst>
                                    <p:cond delay="0"/>
                                  </p:stCondLst>
                                  <p:childTnLst>
                                    <p:animScale>
                                      <p:cBhvr>
                                        <p:cTn id="93" dur="10" fill="hold"/>
                                        <p:tgtEl>
                                          <p:spTgt spid="48"/>
                                        </p:tgtEl>
                                      </p:cBhvr>
                                      <p:by x="80000" y="80000"/>
                                    </p:animScale>
                                  </p:childTnLst>
                                </p:cTn>
                              </p:par>
                              <p:par>
                                <p:cTn id="94" presetID="6" presetClass="emph" presetSubtype="0" decel="100000" fill="hold" nodeType="withEffect">
                                  <p:stCondLst>
                                    <p:cond delay="0"/>
                                  </p:stCondLst>
                                  <p:childTnLst>
                                    <p:animScale>
                                      <p:cBhvr>
                                        <p:cTn id="95" dur="1000" fill="hold"/>
                                        <p:tgtEl>
                                          <p:spTgt spid="48"/>
                                        </p:tgtEl>
                                      </p:cBhvr>
                                      <p:by x="125000" y="125000"/>
                                    </p:animScale>
                                  </p:childTnLst>
                                </p:cTn>
                              </p:par>
                              <p:par>
                                <p:cTn id="96" presetID="23" presetClass="entr" presetSubtype="272" fill="hold" nodeType="with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2/3*#ppt_w"/>
                                          </p:val>
                                        </p:tav>
                                        <p:tav tm="100000">
                                          <p:val>
                                            <p:strVal val="#ppt_w"/>
                                          </p:val>
                                        </p:tav>
                                      </p:tavLst>
                                    </p:anim>
                                    <p:anim calcmode="lin" valueType="num">
                                      <p:cBhvr>
                                        <p:cTn id="99" dur="250" fill="hold"/>
                                        <p:tgtEl>
                                          <p:spTgt spid="49"/>
                                        </p:tgtEl>
                                        <p:attrNameLst>
                                          <p:attrName>ppt_h</p:attrName>
                                        </p:attrNameLst>
                                      </p:cBhvr>
                                      <p:tavLst>
                                        <p:tav tm="0">
                                          <p:val>
                                            <p:strVal val="2/3*#ppt_h"/>
                                          </p:val>
                                        </p:tav>
                                        <p:tav tm="100000">
                                          <p:val>
                                            <p:strVal val="#ppt_h"/>
                                          </p:val>
                                        </p:tav>
                                      </p:tavLst>
                                    </p:anim>
                                  </p:childTnLst>
                                </p:cTn>
                              </p:par>
                              <p:par>
                                <p:cTn id="100" presetID="10" presetClass="entr" presetSubtype="0" fill="hold" nodeType="with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500"/>
                                        <p:tgtEl>
                                          <p:spTgt spid="49"/>
                                        </p:tgtEl>
                                      </p:cBhvr>
                                    </p:animEffect>
                                  </p:childTnLst>
                                </p:cTn>
                              </p:par>
                              <p:par>
                                <p:cTn id="103" presetID="6" presetClass="emph" presetSubtype="0" fill="hold" nodeType="withEffect">
                                  <p:stCondLst>
                                    <p:cond delay="0"/>
                                  </p:stCondLst>
                                  <p:childTnLst>
                                    <p:animScale>
                                      <p:cBhvr>
                                        <p:cTn id="104" dur="10" fill="hold"/>
                                        <p:tgtEl>
                                          <p:spTgt spid="49"/>
                                        </p:tgtEl>
                                      </p:cBhvr>
                                      <p:by x="80000" y="80000"/>
                                    </p:animScale>
                                  </p:childTnLst>
                                </p:cTn>
                              </p:par>
                              <p:par>
                                <p:cTn id="105" presetID="6" presetClass="emph" presetSubtype="0" decel="100000" fill="hold" nodeType="withEffect">
                                  <p:stCondLst>
                                    <p:cond delay="0"/>
                                  </p:stCondLst>
                                  <p:childTnLst>
                                    <p:animScale>
                                      <p:cBhvr>
                                        <p:cTn id="106" dur="1000" fill="hold"/>
                                        <p:tgtEl>
                                          <p:spTgt spid="49"/>
                                        </p:tgtEl>
                                      </p:cBhvr>
                                      <p:by x="125000" y="125000"/>
                                    </p:animScale>
                                  </p:childTnLst>
                                </p:cTn>
                              </p:par>
                            </p:childTnLst>
                          </p:cTn>
                        </p:par>
                      </p:childTnLst>
                    </p:cTn>
                  </p:par>
                  <p:par>
                    <p:cTn id="107" fill="hold">
                      <p:stCondLst>
                        <p:cond delay="indefinite"/>
                      </p:stCondLst>
                      <p:childTnLst>
                        <p:par>
                          <p:cTn id="108" fill="hold">
                            <p:stCondLst>
                              <p:cond delay="0"/>
                            </p:stCondLst>
                            <p:childTnLst>
                              <p:par>
                                <p:cTn id="109" presetID="23" presetClass="entr" presetSubtype="272" fill="hold" nodeType="clickEffect">
                                  <p:stCondLst>
                                    <p:cond delay="0"/>
                                  </p:stCondLst>
                                  <p:childTnLst>
                                    <p:set>
                                      <p:cBhvr>
                                        <p:cTn id="110" dur="1" fill="hold">
                                          <p:stCondLst>
                                            <p:cond delay="0"/>
                                          </p:stCondLst>
                                        </p:cTn>
                                        <p:tgtEl>
                                          <p:spTgt spid="50"/>
                                        </p:tgtEl>
                                        <p:attrNameLst>
                                          <p:attrName>style.visibility</p:attrName>
                                        </p:attrNameLst>
                                      </p:cBhvr>
                                      <p:to>
                                        <p:strVal val="visible"/>
                                      </p:to>
                                    </p:set>
                                    <p:anim calcmode="lin" valueType="num">
                                      <p:cBhvr>
                                        <p:cTn id="111" dur="250" fill="hold"/>
                                        <p:tgtEl>
                                          <p:spTgt spid="50"/>
                                        </p:tgtEl>
                                        <p:attrNameLst>
                                          <p:attrName>ppt_w</p:attrName>
                                        </p:attrNameLst>
                                      </p:cBhvr>
                                      <p:tavLst>
                                        <p:tav tm="0">
                                          <p:val>
                                            <p:strVal val="2/3*#ppt_w"/>
                                          </p:val>
                                        </p:tav>
                                        <p:tav tm="100000">
                                          <p:val>
                                            <p:strVal val="#ppt_w"/>
                                          </p:val>
                                        </p:tav>
                                      </p:tavLst>
                                    </p:anim>
                                    <p:anim calcmode="lin" valueType="num">
                                      <p:cBhvr>
                                        <p:cTn id="112" dur="250" fill="hold"/>
                                        <p:tgtEl>
                                          <p:spTgt spid="50"/>
                                        </p:tgtEl>
                                        <p:attrNameLst>
                                          <p:attrName>ppt_h</p:attrName>
                                        </p:attrNameLst>
                                      </p:cBhvr>
                                      <p:tavLst>
                                        <p:tav tm="0">
                                          <p:val>
                                            <p:strVal val="2/3*#ppt_h"/>
                                          </p:val>
                                        </p:tav>
                                        <p:tav tm="100000">
                                          <p:val>
                                            <p:strVal val="#ppt_h"/>
                                          </p:val>
                                        </p:tav>
                                      </p:tavLst>
                                    </p:anim>
                                  </p:childTnLst>
                                </p:cTn>
                              </p:par>
                              <p:par>
                                <p:cTn id="113" presetID="10" presetClass="entr" presetSubtype="0" fill="hold" nodeType="with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fade">
                                      <p:cBhvr>
                                        <p:cTn id="115" dur="500"/>
                                        <p:tgtEl>
                                          <p:spTgt spid="50"/>
                                        </p:tgtEl>
                                      </p:cBhvr>
                                    </p:animEffect>
                                  </p:childTnLst>
                                </p:cTn>
                              </p:par>
                              <p:par>
                                <p:cTn id="116" presetID="6" presetClass="emph" presetSubtype="0" fill="hold" nodeType="withEffect">
                                  <p:stCondLst>
                                    <p:cond delay="0"/>
                                  </p:stCondLst>
                                  <p:childTnLst>
                                    <p:animScale>
                                      <p:cBhvr>
                                        <p:cTn id="117" dur="10" fill="hold"/>
                                        <p:tgtEl>
                                          <p:spTgt spid="50"/>
                                        </p:tgtEl>
                                      </p:cBhvr>
                                      <p:by x="80000" y="80000"/>
                                    </p:animScale>
                                  </p:childTnLst>
                                </p:cTn>
                              </p:par>
                              <p:par>
                                <p:cTn id="118" presetID="6" presetClass="emph" presetSubtype="0" decel="100000" fill="hold" nodeType="withEffect">
                                  <p:stCondLst>
                                    <p:cond delay="0"/>
                                  </p:stCondLst>
                                  <p:childTnLst>
                                    <p:animScale>
                                      <p:cBhvr>
                                        <p:cTn id="119" dur="1000" fill="hold"/>
                                        <p:tgtEl>
                                          <p:spTgt spid="50"/>
                                        </p:tgtEl>
                                      </p:cBhvr>
                                      <p:by x="125000" y="125000"/>
                                    </p:animScale>
                                  </p:childTnLst>
                                </p:cTn>
                              </p:par>
                              <p:par>
                                <p:cTn id="120" presetID="23" presetClass="entr" presetSubtype="272" fill="hold" nodeType="withEffect">
                                  <p:stCondLst>
                                    <p:cond delay="0"/>
                                  </p:stCondLst>
                                  <p:childTnLst>
                                    <p:set>
                                      <p:cBhvr>
                                        <p:cTn id="121" dur="1" fill="hold">
                                          <p:stCondLst>
                                            <p:cond delay="0"/>
                                          </p:stCondLst>
                                        </p:cTn>
                                        <p:tgtEl>
                                          <p:spTgt spid="51"/>
                                        </p:tgtEl>
                                        <p:attrNameLst>
                                          <p:attrName>style.visibility</p:attrName>
                                        </p:attrNameLst>
                                      </p:cBhvr>
                                      <p:to>
                                        <p:strVal val="visible"/>
                                      </p:to>
                                    </p:set>
                                    <p:anim calcmode="lin" valueType="num">
                                      <p:cBhvr>
                                        <p:cTn id="122" dur="250" fill="hold"/>
                                        <p:tgtEl>
                                          <p:spTgt spid="51"/>
                                        </p:tgtEl>
                                        <p:attrNameLst>
                                          <p:attrName>ppt_w</p:attrName>
                                        </p:attrNameLst>
                                      </p:cBhvr>
                                      <p:tavLst>
                                        <p:tav tm="0">
                                          <p:val>
                                            <p:strVal val="2/3*#ppt_w"/>
                                          </p:val>
                                        </p:tav>
                                        <p:tav tm="100000">
                                          <p:val>
                                            <p:strVal val="#ppt_w"/>
                                          </p:val>
                                        </p:tav>
                                      </p:tavLst>
                                    </p:anim>
                                    <p:anim calcmode="lin" valueType="num">
                                      <p:cBhvr>
                                        <p:cTn id="123" dur="250" fill="hold"/>
                                        <p:tgtEl>
                                          <p:spTgt spid="51"/>
                                        </p:tgtEl>
                                        <p:attrNameLst>
                                          <p:attrName>ppt_h</p:attrName>
                                        </p:attrNameLst>
                                      </p:cBhvr>
                                      <p:tavLst>
                                        <p:tav tm="0">
                                          <p:val>
                                            <p:strVal val="2/3*#ppt_h"/>
                                          </p:val>
                                        </p:tav>
                                        <p:tav tm="100000">
                                          <p:val>
                                            <p:strVal val="#ppt_h"/>
                                          </p:val>
                                        </p:tav>
                                      </p:tavLst>
                                    </p:anim>
                                  </p:childTnLst>
                                </p:cTn>
                              </p:par>
                              <p:par>
                                <p:cTn id="124" presetID="10" presetClass="entr" presetSubtype="0" fill="hold" nodeType="withEffect">
                                  <p:stCondLst>
                                    <p:cond delay="0"/>
                                  </p:stCondLst>
                                  <p:childTnLst>
                                    <p:set>
                                      <p:cBhvr>
                                        <p:cTn id="125" dur="1" fill="hold">
                                          <p:stCondLst>
                                            <p:cond delay="0"/>
                                          </p:stCondLst>
                                        </p:cTn>
                                        <p:tgtEl>
                                          <p:spTgt spid="51"/>
                                        </p:tgtEl>
                                        <p:attrNameLst>
                                          <p:attrName>style.visibility</p:attrName>
                                        </p:attrNameLst>
                                      </p:cBhvr>
                                      <p:to>
                                        <p:strVal val="visible"/>
                                      </p:to>
                                    </p:set>
                                    <p:animEffect transition="in" filter="fade">
                                      <p:cBhvr>
                                        <p:cTn id="126" dur="500"/>
                                        <p:tgtEl>
                                          <p:spTgt spid="51"/>
                                        </p:tgtEl>
                                      </p:cBhvr>
                                    </p:animEffect>
                                  </p:childTnLst>
                                </p:cTn>
                              </p:par>
                              <p:par>
                                <p:cTn id="127" presetID="6" presetClass="emph" presetSubtype="0" fill="hold" nodeType="withEffect">
                                  <p:stCondLst>
                                    <p:cond delay="0"/>
                                  </p:stCondLst>
                                  <p:childTnLst>
                                    <p:animScale>
                                      <p:cBhvr>
                                        <p:cTn id="128" dur="10" fill="hold"/>
                                        <p:tgtEl>
                                          <p:spTgt spid="51"/>
                                        </p:tgtEl>
                                      </p:cBhvr>
                                      <p:by x="80000" y="80000"/>
                                    </p:animScale>
                                  </p:childTnLst>
                                </p:cTn>
                              </p:par>
                              <p:par>
                                <p:cTn id="129" presetID="6" presetClass="emph" presetSubtype="0" decel="100000" fill="hold" nodeType="withEffect">
                                  <p:stCondLst>
                                    <p:cond delay="0"/>
                                  </p:stCondLst>
                                  <p:childTnLst>
                                    <p:animScale>
                                      <p:cBhvr>
                                        <p:cTn id="130" dur="1000" fill="hold"/>
                                        <p:tgtEl>
                                          <p:spTgt spid="51"/>
                                        </p:tgtEl>
                                      </p:cBhvr>
                                      <p:by x="125000" y="125000"/>
                                    </p:animScale>
                                  </p:childTnLst>
                                </p:cTn>
                              </p:par>
                              <p:par>
                                <p:cTn id="131" presetID="23" presetClass="entr" presetSubtype="272" fill="hold" nodeType="withEffect">
                                  <p:stCondLst>
                                    <p:cond delay="0"/>
                                  </p:stCondLst>
                                  <p:childTnLst>
                                    <p:set>
                                      <p:cBhvr>
                                        <p:cTn id="132" dur="1" fill="hold">
                                          <p:stCondLst>
                                            <p:cond delay="0"/>
                                          </p:stCondLst>
                                        </p:cTn>
                                        <p:tgtEl>
                                          <p:spTgt spid="52"/>
                                        </p:tgtEl>
                                        <p:attrNameLst>
                                          <p:attrName>style.visibility</p:attrName>
                                        </p:attrNameLst>
                                      </p:cBhvr>
                                      <p:to>
                                        <p:strVal val="visible"/>
                                      </p:to>
                                    </p:set>
                                    <p:anim calcmode="lin" valueType="num">
                                      <p:cBhvr>
                                        <p:cTn id="133" dur="250" fill="hold"/>
                                        <p:tgtEl>
                                          <p:spTgt spid="52"/>
                                        </p:tgtEl>
                                        <p:attrNameLst>
                                          <p:attrName>ppt_w</p:attrName>
                                        </p:attrNameLst>
                                      </p:cBhvr>
                                      <p:tavLst>
                                        <p:tav tm="0">
                                          <p:val>
                                            <p:strVal val="2/3*#ppt_w"/>
                                          </p:val>
                                        </p:tav>
                                        <p:tav tm="100000">
                                          <p:val>
                                            <p:strVal val="#ppt_w"/>
                                          </p:val>
                                        </p:tav>
                                      </p:tavLst>
                                    </p:anim>
                                    <p:anim calcmode="lin" valueType="num">
                                      <p:cBhvr>
                                        <p:cTn id="134" dur="250" fill="hold"/>
                                        <p:tgtEl>
                                          <p:spTgt spid="52"/>
                                        </p:tgtEl>
                                        <p:attrNameLst>
                                          <p:attrName>ppt_h</p:attrName>
                                        </p:attrNameLst>
                                      </p:cBhvr>
                                      <p:tavLst>
                                        <p:tav tm="0">
                                          <p:val>
                                            <p:strVal val="2/3*#ppt_h"/>
                                          </p:val>
                                        </p:tav>
                                        <p:tav tm="100000">
                                          <p:val>
                                            <p:strVal val="#ppt_h"/>
                                          </p:val>
                                        </p:tav>
                                      </p:tavLst>
                                    </p:anim>
                                  </p:childTnLst>
                                </p:cTn>
                              </p:par>
                              <p:par>
                                <p:cTn id="135" presetID="10" presetClass="entr" presetSubtype="0" fill="hold" nodeType="withEffect">
                                  <p:stCondLst>
                                    <p:cond delay="0"/>
                                  </p:stCondLst>
                                  <p:childTnLst>
                                    <p:set>
                                      <p:cBhvr>
                                        <p:cTn id="136" dur="1" fill="hold">
                                          <p:stCondLst>
                                            <p:cond delay="0"/>
                                          </p:stCondLst>
                                        </p:cTn>
                                        <p:tgtEl>
                                          <p:spTgt spid="52"/>
                                        </p:tgtEl>
                                        <p:attrNameLst>
                                          <p:attrName>style.visibility</p:attrName>
                                        </p:attrNameLst>
                                      </p:cBhvr>
                                      <p:to>
                                        <p:strVal val="visible"/>
                                      </p:to>
                                    </p:set>
                                    <p:animEffect transition="in" filter="fade">
                                      <p:cBhvr>
                                        <p:cTn id="137" dur="500"/>
                                        <p:tgtEl>
                                          <p:spTgt spid="52"/>
                                        </p:tgtEl>
                                      </p:cBhvr>
                                    </p:animEffect>
                                  </p:childTnLst>
                                </p:cTn>
                              </p:par>
                              <p:par>
                                <p:cTn id="138" presetID="6" presetClass="emph" presetSubtype="0" fill="hold" nodeType="withEffect">
                                  <p:stCondLst>
                                    <p:cond delay="0"/>
                                  </p:stCondLst>
                                  <p:childTnLst>
                                    <p:animScale>
                                      <p:cBhvr>
                                        <p:cTn id="139" dur="10" fill="hold"/>
                                        <p:tgtEl>
                                          <p:spTgt spid="52"/>
                                        </p:tgtEl>
                                      </p:cBhvr>
                                      <p:by x="80000" y="80000"/>
                                    </p:animScale>
                                  </p:childTnLst>
                                </p:cTn>
                              </p:par>
                              <p:par>
                                <p:cTn id="140" presetID="6" presetClass="emph" presetSubtype="0" decel="100000" fill="hold" nodeType="withEffect">
                                  <p:stCondLst>
                                    <p:cond delay="0"/>
                                  </p:stCondLst>
                                  <p:childTnLst>
                                    <p:animScale>
                                      <p:cBhvr>
                                        <p:cTn id="141" dur="1000" fill="hold"/>
                                        <p:tgtEl>
                                          <p:spTgt spid="52"/>
                                        </p:tgtEl>
                                      </p:cBhvr>
                                      <p:by x="125000" y="125000"/>
                                    </p:animScale>
                                  </p:childTnLst>
                                </p:cTn>
                              </p:par>
                              <p:par>
                                <p:cTn id="142" presetID="23" presetClass="entr" presetSubtype="272" fill="hold" nodeType="withEffect">
                                  <p:stCondLst>
                                    <p:cond delay="0"/>
                                  </p:stCondLst>
                                  <p:childTnLst>
                                    <p:set>
                                      <p:cBhvr>
                                        <p:cTn id="143" dur="1" fill="hold">
                                          <p:stCondLst>
                                            <p:cond delay="0"/>
                                          </p:stCondLst>
                                        </p:cTn>
                                        <p:tgtEl>
                                          <p:spTgt spid="53"/>
                                        </p:tgtEl>
                                        <p:attrNameLst>
                                          <p:attrName>style.visibility</p:attrName>
                                        </p:attrNameLst>
                                      </p:cBhvr>
                                      <p:to>
                                        <p:strVal val="visible"/>
                                      </p:to>
                                    </p:set>
                                    <p:anim calcmode="lin" valueType="num">
                                      <p:cBhvr>
                                        <p:cTn id="144" dur="250" fill="hold"/>
                                        <p:tgtEl>
                                          <p:spTgt spid="53"/>
                                        </p:tgtEl>
                                        <p:attrNameLst>
                                          <p:attrName>ppt_w</p:attrName>
                                        </p:attrNameLst>
                                      </p:cBhvr>
                                      <p:tavLst>
                                        <p:tav tm="0">
                                          <p:val>
                                            <p:strVal val="2/3*#ppt_w"/>
                                          </p:val>
                                        </p:tav>
                                        <p:tav tm="100000">
                                          <p:val>
                                            <p:strVal val="#ppt_w"/>
                                          </p:val>
                                        </p:tav>
                                      </p:tavLst>
                                    </p:anim>
                                    <p:anim calcmode="lin" valueType="num">
                                      <p:cBhvr>
                                        <p:cTn id="145" dur="250" fill="hold"/>
                                        <p:tgtEl>
                                          <p:spTgt spid="53"/>
                                        </p:tgtEl>
                                        <p:attrNameLst>
                                          <p:attrName>ppt_h</p:attrName>
                                        </p:attrNameLst>
                                      </p:cBhvr>
                                      <p:tavLst>
                                        <p:tav tm="0">
                                          <p:val>
                                            <p:strVal val="2/3*#ppt_h"/>
                                          </p:val>
                                        </p:tav>
                                        <p:tav tm="100000">
                                          <p:val>
                                            <p:strVal val="#ppt_h"/>
                                          </p:val>
                                        </p:tav>
                                      </p:tavLst>
                                    </p:anim>
                                  </p:childTnLst>
                                </p:cTn>
                              </p:par>
                              <p:par>
                                <p:cTn id="146" presetID="10" presetClass="entr" presetSubtype="0" fill="hold" nodeType="withEffect">
                                  <p:stCondLst>
                                    <p:cond delay="0"/>
                                  </p:stCondLst>
                                  <p:childTnLst>
                                    <p:set>
                                      <p:cBhvr>
                                        <p:cTn id="147" dur="1" fill="hold">
                                          <p:stCondLst>
                                            <p:cond delay="0"/>
                                          </p:stCondLst>
                                        </p:cTn>
                                        <p:tgtEl>
                                          <p:spTgt spid="53"/>
                                        </p:tgtEl>
                                        <p:attrNameLst>
                                          <p:attrName>style.visibility</p:attrName>
                                        </p:attrNameLst>
                                      </p:cBhvr>
                                      <p:to>
                                        <p:strVal val="visible"/>
                                      </p:to>
                                    </p:set>
                                    <p:animEffect transition="in" filter="fade">
                                      <p:cBhvr>
                                        <p:cTn id="148" dur="500"/>
                                        <p:tgtEl>
                                          <p:spTgt spid="53"/>
                                        </p:tgtEl>
                                      </p:cBhvr>
                                    </p:animEffect>
                                  </p:childTnLst>
                                </p:cTn>
                              </p:par>
                              <p:par>
                                <p:cTn id="149" presetID="6" presetClass="emph" presetSubtype="0" fill="hold" nodeType="withEffect">
                                  <p:stCondLst>
                                    <p:cond delay="0"/>
                                  </p:stCondLst>
                                  <p:childTnLst>
                                    <p:animScale>
                                      <p:cBhvr>
                                        <p:cTn id="150" dur="10" fill="hold"/>
                                        <p:tgtEl>
                                          <p:spTgt spid="53"/>
                                        </p:tgtEl>
                                      </p:cBhvr>
                                      <p:by x="80000" y="80000"/>
                                    </p:animScale>
                                  </p:childTnLst>
                                </p:cTn>
                              </p:par>
                              <p:par>
                                <p:cTn id="151" presetID="6" presetClass="emph" presetSubtype="0" decel="100000" fill="hold" nodeType="withEffect">
                                  <p:stCondLst>
                                    <p:cond delay="0"/>
                                  </p:stCondLst>
                                  <p:childTnLst>
                                    <p:animScale>
                                      <p:cBhvr>
                                        <p:cTn id="152" dur="1000" fill="hold"/>
                                        <p:tgtEl>
                                          <p:spTgt spid="53"/>
                                        </p:tgtEl>
                                      </p:cBhvr>
                                      <p:by x="125000" y="125000"/>
                                    </p:animScale>
                                  </p:childTnLst>
                                </p:cTn>
                              </p:par>
                            </p:childTnLst>
                          </p:cTn>
                        </p:par>
                      </p:childTnLst>
                    </p:cTn>
                  </p:par>
                  <p:par>
                    <p:cTn id="153" fill="hold">
                      <p:stCondLst>
                        <p:cond delay="indefinite"/>
                      </p:stCondLst>
                      <p:childTnLst>
                        <p:par>
                          <p:cTn id="154" fill="hold">
                            <p:stCondLst>
                              <p:cond delay="0"/>
                            </p:stCondLst>
                            <p:childTnLst>
                              <p:par>
                                <p:cTn id="155" presetID="23" presetClass="entr" presetSubtype="272" fill="hold" nodeType="clickEffect">
                                  <p:stCondLst>
                                    <p:cond delay="0"/>
                                  </p:stCondLst>
                                  <p:childTnLst>
                                    <p:set>
                                      <p:cBhvr>
                                        <p:cTn id="156" dur="1" fill="hold">
                                          <p:stCondLst>
                                            <p:cond delay="0"/>
                                          </p:stCondLst>
                                        </p:cTn>
                                        <p:tgtEl>
                                          <p:spTgt spid="54"/>
                                        </p:tgtEl>
                                        <p:attrNameLst>
                                          <p:attrName>style.visibility</p:attrName>
                                        </p:attrNameLst>
                                      </p:cBhvr>
                                      <p:to>
                                        <p:strVal val="visible"/>
                                      </p:to>
                                    </p:set>
                                    <p:anim calcmode="lin" valueType="num">
                                      <p:cBhvr>
                                        <p:cTn id="157" dur="250" fill="hold"/>
                                        <p:tgtEl>
                                          <p:spTgt spid="54"/>
                                        </p:tgtEl>
                                        <p:attrNameLst>
                                          <p:attrName>ppt_w</p:attrName>
                                        </p:attrNameLst>
                                      </p:cBhvr>
                                      <p:tavLst>
                                        <p:tav tm="0">
                                          <p:val>
                                            <p:strVal val="2/3*#ppt_w"/>
                                          </p:val>
                                        </p:tav>
                                        <p:tav tm="100000">
                                          <p:val>
                                            <p:strVal val="#ppt_w"/>
                                          </p:val>
                                        </p:tav>
                                      </p:tavLst>
                                    </p:anim>
                                    <p:anim calcmode="lin" valueType="num">
                                      <p:cBhvr>
                                        <p:cTn id="158" dur="250" fill="hold"/>
                                        <p:tgtEl>
                                          <p:spTgt spid="54"/>
                                        </p:tgtEl>
                                        <p:attrNameLst>
                                          <p:attrName>ppt_h</p:attrName>
                                        </p:attrNameLst>
                                      </p:cBhvr>
                                      <p:tavLst>
                                        <p:tav tm="0">
                                          <p:val>
                                            <p:strVal val="2/3*#ppt_h"/>
                                          </p:val>
                                        </p:tav>
                                        <p:tav tm="100000">
                                          <p:val>
                                            <p:strVal val="#ppt_h"/>
                                          </p:val>
                                        </p:tav>
                                      </p:tavLst>
                                    </p:anim>
                                  </p:childTnLst>
                                </p:cTn>
                              </p:par>
                              <p:par>
                                <p:cTn id="159" presetID="10" presetClass="entr" presetSubtype="0" fill="hold" nodeType="withEffect">
                                  <p:stCondLst>
                                    <p:cond delay="0"/>
                                  </p:stCondLst>
                                  <p:childTnLst>
                                    <p:set>
                                      <p:cBhvr>
                                        <p:cTn id="160" dur="1" fill="hold">
                                          <p:stCondLst>
                                            <p:cond delay="0"/>
                                          </p:stCondLst>
                                        </p:cTn>
                                        <p:tgtEl>
                                          <p:spTgt spid="54"/>
                                        </p:tgtEl>
                                        <p:attrNameLst>
                                          <p:attrName>style.visibility</p:attrName>
                                        </p:attrNameLst>
                                      </p:cBhvr>
                                      <p:to>
                                        <p:strVal val="visible"/>
                                      </p:to>
                                    </p:set>
                                    <p:animEffect transition="in" filter="fade">
                                      <p:cBhvr>
                                        <p:cTn id="161" dur="500"/>
                                        <p:tgtEl>
                                          <p:spTgt spid="54"/>
                                        </p:tgtEl>
                                      </p:cBhvr>
                                    </p:animEffect>
                                  </p:childTnLst>
                                </p:cTn>
                              </p:par>
                              <p:par>
                                <p:cTn id="162" presetID="6" presetClass="emph" presetSubtype="0" fill="hold" nodeType="withEffect">
                                  <p:stCondLst>
                                    <p:cond delay="0"/>
                                  </p:stCondLst>
                                  <p:childTnLst>
                                    <p:animScale>
                                      <p:cBhvr>
                                        <p:cTn id="163" dur="10" fill="hold"/>
                                        <p:tgtEl>
                                          <p:spTgt spid="54"/>
                                        </p:tgtEl>
                                      </p:cBhvr>
                                      <p:by x="80000" y="80000"/>
                                    </p:animScale>
                                  </p:childTnLst>
                                </p:cTn>
                              </p:par>
                              <p:par>
                                <p:cTn id="164" presetID="6" presetClass="emph" presetSubtype="0" decel="100000" fill="hold" nodeType="withEffect">
                                  <p:stCondLst>
                                    <p:cond delay="0"/>
                                  </p:stCondLst>
                                  <p:childTnLst>
                                    <p:animScale>
                                      <p:cBhvr>
                                        <p:cTn id="165" dur="1000" fill="hold"/>
                                        <p:tgtEl>
                                          <p:spTgt spid="54"/>
                                        </p:tgtEl>
                                      </p:cBhvr>
                                      <p:by x="125000" y="125000"/>
                                    </p:animScale>
                                  </p:childTnLst>
                                </p:cTn>
                              </p:par>
                              <p:par>
                                <p:cTn id="166" presetID="23" presetClass="entr" presetSubtype="272" fill="hold" nodeType="withEffect">
                                  <p:stCondLst>
                                    <p:cond delay="0"/>
                                  </p:stCondLst>
                                  <p:childTnLst>
                                    <p:set>
                                      <p:cBhvr>
                                        <p:cTn id="167" dur="1" fill="hold">
                                          <p:stCondLst>
                                            <p:cond delay="0"/>
                                          </p:stCondLst>
                                        </p:cTn>
                                        <p:tgtEl>
                                          <p:spTgt spid="55"/>
                                        </p:tgtEl>
                                        <p:attrNameLst>
                                          <p:attrName>style.visibility</p:attrName>
                                        </p:attrNameLst>
                                      </p:cBhvr>
                                      <p:to>
                                        <p:strVal val="visible"/>
                                      </p:to>
                                    </p:set>
                                    <p:anim calcmode="lin" valueType="num">
                                      <p:cBhvr>
                                        <p:cTn id="168" dur="250" fill="hold"/>
                                        <p:tgtEl>
                                          <p:spTgt spid="55"/>
                                        </p:tgtEl>
                                        <p:attrNameLst>
                                          <p:attrName>ppt_w</p:attrName>
                                        </p:attrNameLst>
                                      </p:cBhvr>
                                      <p:tavLst>
                                        <p:tav tm="0">
                                          <p:val>
                                            <p:strVal val="2/3*#ppt_w"/>
                                          </p:val>
                                        </p:tav>
                                        <p:tav tm="100000">
                                          <p:val>
                                            <p:strVal val="#ppt_w"/>
                                          </p:val>
                                        </p:tav>
                                      </p:tavLst>
                                    </p:anim>
                                    <p:anim calcmode="lin" valueType="num">
                                      <p:cBhvr>
                                        <p:cTn id="169" dur="250" fill="hold"/>
                                        <p:tgtEl>
                                          <p:spTgt spid="55"/>
                                        </p:tgtEl>
                                        <p:attrNameLst>
                                          <p:attrName>ppt_h</p:attrName>
                                        </p:attrNameLst>
                                      </p:cBhvr>
                                      <p:tavLst>
                                        <p:tav tm="0">
                                          <p:val>
                                            <p:strVal val="2/3*#ppt_h"/>
                                          </p:val>
                                        </p:tav>
                                        <p:tav tm="100000">
                                          <p:val>
                                            <p:strVal val="#ppt_h"/>
                                          </p:val>
                                        </p:tav>
                                      </p:tavLst>
                                    </p:anim>
                                  </p:childTnLst>
                                </p:cTn>
                              </p:par>
                              <p:par>
                                <p:cTn id="170" presetID="10" presetClass="entr" presetSubtype="0" fill="hold" nodeType="withEffect">
                                  <p:stCondLst>
                                    <p:cond delay="0"/>
                                  </p:stCondLst>
                                  <p:childTnLst>
                                    <p:set>
                                      <p:cBhvr>
                                        <p:cTn id="171" dur="1" fill="hold">
                                          <p:stCondLst>
                                            <p:cond delay="0"/>
                                          </p:stCondLst>
                                        </p:cTn>
                                        <p:tgtEl>
                                          <p:spTgt spid="55"/>
                                        </p:tgtEl>
                                        <p:attrNameLst>
                                          <p:attrName>style.visibility</p:attrName>
                                        </p:attrNameLst>
                                      </p:cBhvr>
                                      <p:to>
                                        <p:strVal val="visible"/>
                                      </p:to>
                                    </p:set>
                                    <p:animEffect transition="in" filter="fade">
                                      <p:cBhvr>
                                        <p:cTn id="172" dur="500"/>
                                        <p:tgtEl>
                                          <p:spTgt spid="55"/>
                                        </p:tgtEl>
                                      </p:cBhvr>
                                    </p:animEffect>
                                  </p:childTnLst>
                                </p:cTn>
                              </p:par>
                              <p:par>
                                <p:cTn id="173" presetID="6" presetClass="emph" presetSubtype="0" fill="hold" nodeType="withEffect">
                                  <p:stCondLst>
                                    <p:cond delay="0"/>
                                  </p:stCondLst>
                                  <p:childTnLst>
                                    <p:animScale>
                                      <p:cBhvr>
                                        <p:cTn id="174" dur="10" fill="hold"/>
                                        <p:tgtEl>
                                          <p:spTgt spid="55"/>
                                        </p:tgtEl>
                                      </p:cBhvr>
                                      <p:by x="80000" y="80000"/>
                                    </p:animScale>
                                  </p:childTnLst>
                                </p:cTn>
                              </p:par>
                              <p:par>
                                <p:cTn id="175" presetID="6" presetClass="emph" presetSubtype="0" decel="100000" fill="hold" nodeType="withEffect">
                                  <p:stCondLst>
                                    <p:cond delay="0"/>
                                  </p:stCondLst>
                                  <p:childTnLst>
                                    <p:animScale>
                                      <p:cBhvr>
                                        <p:cTn id="176" dur="1000" fill="hold"/>
                                        <p:tgtEl>
                                          <p:spTgt spid="55"/>
                                        </p:tgtEl>
                                      </p:cBhvr>
                                      <p:by x="125000" y="125000"/>
                                    </p:animScale>
                                  </p:childTnLst>
                                </p:cTn>
                              </p:par>
                              <p:par>
                                <p:cTn id="177" presetID="23" presetClass="entr" presetSubtype="272" fill="hold" nodeType="withEffect">
                                  <p:stCondLst>
                                    <p:cond delay="0"/>
                                  </p:stCondLst>
                                  <p:childTnLst>
                                    <p:set>
                                      <p:cBhvr>
                                        <p:cTn id="178" dur="1" fill="hold">
                                          <p:stCondLst>
                                            <p:cond delay="0"/>
                                          </p:stCondLst>
                                        </p:cTn>
                                        <p:tgtEl>
                                          <p:spTgt spid="56"/>
                                        </p:tgtEl>
                                        <p:attrNameLst>
                                          <p:attrName>style.visibility</p:attrName>
                                        </p:attrNameLst>
                                      </p:cBhvr>
                                      <p:to>
                                        <p:strVal val="visible"/>
                                      </p:to>
                                    </p:set>
                                    <p:anim calcmode="lin" valueType="num">
                                      <p:cBhvr>
                                        <p:cTn id="179" dur="250" fill="hold"/>
                                        <p:tgtEl>
                                          <p:spTgt spid="56"/>
                                        </p:tgtEl>
                                        <p:attrNameLst>
                                          <p:attrName>ppt_w</p:attrName>
                                        </p:attrNameLst>
                                      </p:cBhvr>
                                      <p:tavLst>
                                        <p:tav tm="0">
                                          <p:val>
                                            <p:strVal val="2/3*#ppt_w"/>
                                          </p:val>
                                        </p:tav>
                                        <p:tav tm="100000">
                                          <p:val>
                                            <p:strVal val="#ppt_w"/>
                                          </p:val>
                                        </p:tav>
                                      </p:tavLst>
                                    </p:anim>
                                    <p:anim calcmode="lin" valueType="num">
                                      <p:cBhvr>
                                        <p:cTn id="180" dur="250" fill="hold"/>
                                        <p:tgtEl>
                                          <p:spTgt spid="56"/>
                                        </p:tgtEl>
                                        <p:attrNameLst>
                                          <p:attrName>ppt_h</p:attrName>
                                        </p:attrNameLst>
                                      </p:cBhvr>
                                      <p:tavLst>
                                        <p:tav tm="0">
                                          <p:val>
                                            <p:strVal val="2/3*#ppt_h"/>
                                          </p:val>
                                        </p:tav>
                                        <p:tav tm="100000">
                                          <p:val>
                                            <p:strVal val="#ppt_h"/>
                                          </p:val>
                                        </p:tav>
                                      </p:tavLst>
                                    </p:anim>
                                  </p:childTnLst>
                                </p:cTn>
                              </p:par>
                              <p:par>
                                <p:cTn id="181" presetID="10" presetClass="entr" presetSubtype="0" fill="hold" nodeType="withEffect">
                                  <p:stCondLst>
                                    <p:cond delay="0"/>
                                  </p:stCondLst>
                                  <p:childTnLst>
                                    <p:set>
                                      <p:cBhvr>
                                        <p:cTn id="182" dur="1" fill="hold">
                                          <p:stCondLst>
                                            <p:cond delay="0"/>
                                          </p:stCondLst>
                                        </p:cTn>
                                        <p:tgtEl>
                                          <p:spTgt spid="56"/>
                                        </p:tgtEl>
                                        <p:attrNameLst>
                                          <p:attrName>style.visibility</p:attrName>
                                        </p:attrNameLst>
                                      </p:cBhvr>
                                      <p:to>
                                        <p:strVal val="visible"/>
                                      </p:to>
                                    </p:set>
                                    <p:animEffect transition="in" filter="fade">
                                      <p:cBhvr>
                                        <p:cTn id="183" dur="500"/>
                                        <p:tgtEl>
                                          <p:spTgt spid="56"/>
                                        </p:tgtEl>
                                      </p:cBhvr>
                                    </p:animEffect>
                                  </p:childTnLst>
                                </p:cTn>
                              </p:par>
                              <p:par>
                                <p:cTn id="184" presetID="6" presetClass="emph" presetSubtype="0" fill="hold" nodeType="withEffect">
                                  <p:stCondLst>
                                    <p:cond delay="0"/>
                                  </p:stCondLst>
                                  <p:childTnLst>
                                    <p:animScale>
                                      <p:cBhvr>
                                        <p:cTn id="185" dur="10" fill="hold"/>
                                        <p:tgtEl>
                                          <p:spTgt spid="56"/>
                                        </p:tgtEl>
                                      </p:cBhvr>
                                      <p:by x="80000" y="80000"/>
                                    </p:animScale>
                                  </p:childTnLst>
                                </p:cTn>
                              </p:par>
                              <p:par>
                                <p:cTn id="186" presetID="6" presetClass="emph" presetSubtype="0" decel="100000" fill="hold" nodeType="withEffect">
                                  <p:stCondLst>
                                    <p:cond delay="0"/>
                                  </p:stCondLst>
                                  <p:childTnLst>
                                    <p:animScale>
                                      <p:cBhvr>
                                        <p:cTn id="187" dur="1000" fill="hold"/>
                                        <p:tgtEl>
                                          <p:spTgt spid="56"/>
                                        </p:tgtEl>
                                      </p:cBhvr>
                                      <p:by x="125000" y="125000"/>
                                    </p:animScale>
                                  </p:childTnLst>
                                </p:cTn>
                              </p:par>
                            </p:childTnLst>
                          </p:cTn>
                        </p:par>
                      </p:childTnLst>
                    </p:cTn>
                  </p:par>
                  <p:par>
                    <p:cTn id="188" fill="hold">
                      <p:stCondLst>
                        <p:cond delay="indefinite"/>
                      </p:stCondLst>
                      <p:childTnLst>
                        <p:par>
                          <p:cTn id="189" fill="hold">
                            <p:stCondLst>
                              <p:cond delay="0"/>
                            </p:stCondLst>
                            <p:childTnLst>
                              <p:par>
                                <p:cTn id="190" presetID="23" presetClass="entr" presetSubtype="272" fill="hold" nodeType="clickEffect">
                                  <p:stCondLst>
                                    <p:cond delay="0"/>
                                  </p:stCondLst>
                                  <p:childTnLst>
                                    <p:set>
                                      <p:cBhvr>
                                        <p:cTn id="191" dur="1" fill="hold">
                                          <p:stCondLst>
                                            <p:cond delay="0"/>
                                          </p:stCondLst>
                                        </p:cTn>
                                        <p:tgtEl>
                                          <p:spTgt spid="17"/>
                                        </p:tgtEl>
                                        <p:attrNameLst>
                                          <p:attrName>style.visibility</p:attrName>
                                        </p:attrNameLst>
                                      </p:cBhvr>
                                      <p:to>
                                        <p:strVal val="visible"/>
                                      </p:to>
                                    </p:set>
                                    <p:anim calcmode="lin" valueType="num">
                                      <p:cBhvr>
                                        <p:cTn id="192" dur="250" fill="hold"/>
                                        <p:tgtEl>
                                          <p:spTgt spid="17"/>
                                        </p:tgtEl>
                                        <p:attrNameLst>
                                          <p:attrName>ppt_w</p:attrName>
                                        </p:attrNameLst>
                                      </p:cBhvr>
                                      <p:tavLst>
                                        <p:tav tm="0">
                                          <p:val>
                                            <p:strVal val="2/3*#ppt_w"/>
                                          </p:val>
                                        </p:tav>
                                        <p:tav tm="100000">
                                          <p:val>
                                            <p:strVal val="#ppt_w"/>
                                          </p:val>
                                        </p:tav>
                                      </p:tavLst>
                                    </p:anim>
                                    <p:anim calcmode="lin" valueType="num">
                                      <p:cBhvr>
                                        <p:cTn id="193" dur="250" fill="hold"/>
                                        <p:tgtEl>
                                          <p:spTgt spid="17"/>
                                        </p:tgtEl>
                                        <p:attrNameLst>
                                          <p:attrName>ppt_h</p:attrName>
                                        </p:attrNameLst>
                                      </p:cBhvr>
                                      <p:tavLst>
                                        <p:tav tm="0">
                                          <p:val>
                                            <p:strVal val="2/3*#ppt_h"/>
                                          </p:val>
                                        </p:tav>
                                        <p:tav tm="100000">
                                          <p:val>
                                            <p:strVal val="#ppt_h"/>
                                          </p:val>
                                        </p:tav>
                                      </p:tavLst>
                                    </p:anim>
                                  </p:childTnLst>
                                </p:cTn>
                              </p:par>
                              <p:par>
                                <p:cTn id="194" presetID="10" presetClass="entr" presetSubtype="0" fill="hold" nodeType="withEffect">
                                  <p:stCondLst>
                                    <p:cond delay="0"/>
                                  </p:stCondLst>
                                  <p:childTnLst>
                                    <p:set>
                                      <p:cBhvr>
                                        <p:cTn id="195" dur="1" fill="hold">
                                          <p:stCondLst>
                                            <p:cond delay="0"/>
                                          </p:stCondLst>
                                        </p:cTn>
                                        <p:tgtEl>
                                          <p:spTgt spid="17"/>
                                        </p:tgtEl>
                                        <p:attrNameLst>
                                          <p:attrName>style.visibility</p:attrName>
                                        </p:attrNameLst>
                                      </p:cBhvr>
                                      <p:to>
                                        <p:strVal val="visible"/>
                                      </p:to>
                                    </p:set>
                                    <p:animEffect transition="in" filter="fade">
                                      <p:cBhvr>
                                        <p:cTn id="196" dur="500"/>
                                        <p:tgtEl>
                                          <p:spTgt spid="17"/>
                                        </p:tgtEl>
                                      </p:cBhvr>
                                    </p:animEffect>
                                  </p:childTnLst>
                                </p:cTn>
                              </p:par>
                              <p:par>
                                <p:cTn id="197" presetID="6" presetClass="emph" presetSubtype="0" fill="hold" nodeType="withEffect">
                                  <p:stCondLst>
                                    <p:cond delay="0"/>
                                  </p:stCondLst>
                                  <p:childTnLst>
                                    <p:animScale>
                                      <p:cBhvr>
                                        <p:cTn id="198" dur="10" fill="hold"/>
                                        <p:tgtEl>
                                          <p:spTgt spid="17"/>
                                        </p:tgtEl>
                                      </p:cBhvr>
                                      <p:by x="80000" y="80000"/>
                                    </p:animScale>
                                  </p:childTnLst>
                                </p:cTn>
                              </p:par>
                              <p:par>
                                <p:cTn id="199" presetID="6" presetClass="emph" presetSubtype="0" decel="100000" fill="hold" nodeType="withEffect">
                                  <p:stCondLst>
                                    <p:cond delay="0"/>
                                  </p:stCondLst>
                                  <p:childTnLst>
                                    <p:animScale>
                                      <p:cBhvr>
                                        <p:cTn id="200" dur="1000" fill="hold"/>
                                        <p:tgtEl>
                                          <p:spTgt spid="17"/>
                                        </p:tgtEl>
                                      </p:cBhvr>
                                      <p:by x="125000" y="125000"/>
                                    </p:animScale>
                                  </p:childTnLst>
                                </p:cTn>
                              </p:par>
                              <p:par>
                                <p:cTn id="201" presetID="23" presetClass="entr" presetSubtype="272" fill="hold" nodeType="withEffect">
                                  <p:stCondLst>
                                    <p:cond delay="0"/>
                                  </p:stCondLst>
                                  <p:childTnLst>
                                    <p:set>
                                      <p:cBhvr>
                                        <p:cTn id="202" dur="1" fill="hold">
                                          <p:stCondLst>
                                            <p:cond delay="0"/>
                                          </p:stCondLst>
                                        </p:cTn>
                                        <p:tgtEl>
                                          <p:spTgt spid="453"/>
                                        </p:tgtEl>
                                        <p:attrNameLst>
                                          <p:attrName>style.visibility</p:attrName>
                                        </p:attrNameLst>
                                      </p:cBhvr>
                                      <p:to>
                                        <p:strVal val="visible"/>
                                      </p:to>
                                    </p:set>
                                    <p:anim calcmode="lin" valueType="num">
                                      <p:cBhvr>
                                        <p:cTn id="203" dur="250" fill="hold"/>
                                        <p:tgtEl>
                                          <p:spTgt spid="453"/>
                                        </p:tgtEl>
                                        <p:attrNameLst>
                                          <p:attrName>ppt_w</p:attrName>
                                        </p:attrNameLst>
                                      </p:cBhvr>
                                      <p:tavLst>
                                        <p:tav tm="0">
                                          <p:val>
                                            <p:strVal val="2/3*#ppt_w"/>
                                          </p:val>
                                        </p:tav>
                                        <p:tav tm="100000">
                                          <p:val>
                                            <p:strVal val="#ppt_w"/>
                                          </p:val>
                                        </p:tav>
                                      </p:tavLst>
                                    </p:anim>
                                    <p:anim calcmode="lin" valueType="num">
                                      <p:cBhvr>
                                        <p:cTn id="204" dur="250" fill="hold"/>
                                        <p:tgtEl>
                                          <p:spTgt spid="453"/>
                                        </p:tgtEl>
                                        <p:attrNameLst>
                                          <p:attrName>ppt_h</p:attrName>
                                        </p:attrNameLst>
                                      </p:cBhvr>
                                      <p:tavLst>
                                        <p:tav tm="0">
                                          <p:val>
                                            <p:strVal val="2/3*#ppt_h"/>
                                          </p:val>
                                        </p:tav>
                                        <p:tav tm="100000">
                                          <p:val>
                                            <p:strVal val="#ppt_h"/>
                                          </p:val>
                                        </p:tav>
                                      </p:tavLst>
                                    </p:anim>
                                  </p:childTnLst>
                                </p:cTn>
                              </p:par>
                              <p:par>
                                <p:cTn id="205" presetID="10" presetClass="entr" presetSubtype="0" fill="hold" nodeType="withEffect">
                                  <p:stCondLst>
                                    <p:cond delay="0"/>
                                  </p:stCondLst>
                                  <p:childTnLst>
                                    <p:set>
                                      <p:cBhvr>
                                        <p:cTn id="206" dur="1" fill="hold">
                                          <p:stCondLst>
                                            <p:cond delay="0"/>
                                          </p:stCondLst>
                                        </p:cTn>
                                        <p:tgtEl>
                                          <p:spTgt spid="453"/>
                                        </p:tgtEl>
                                        <p:attrNameLst>
                                          <p:attrName>style.visibility</p:attrName>
                                        </p:attrNameLst>
                                      </p:cBhvr>
                                      <p:to>
                                        <p:strVal val="visible"/>
                                      </p:to>
                                    </p:set>
                                    <p:animEffect transition="in" filter="fade">
                                      <p:cBhvr>
                                        <p:cTn id="207" dur="500"/>
                                        <p:tgtEl>
                                          <p:spTgt spid="453"/>
                                        </p:tgtEl>
                                      </p:cBhvr>
                                    </p:animEffect>
                                  </p:childTnLst>
                                </p:cTn>
                              </p:par>
                              <p:par>
                                <p:cTn id="208" presetID="6" presetClass="emph" presetSubtype="0" fill="hold" nodeType="withEffect">
                                  <p:stCondLst>
                                    <p:cond delay="0"/>
                                  </p:stCondLst>
                                  <p:childTnLst>
                                    <p:animScale>
                                      <p:cBhvr>
                                        <p:cTn id="209" dur="10" fill="hold"/>
                                        <p:tgtEl>
                                          <p:spTgt spid="453"/>
                                        </p:tgtEl>
                                      </p:cBhvr>
                                      <p:by x="80000" y="80000"/>
                                    </p:animScale>
                                  </p:childTnLst>
                                </p:cTn>
                              </p:par>
                              <p:par>
                                <p:cTn id="210" presetID="6" presetClass="emph" presetSubtype="0" decel="100000" fill="hold" nodeType="withEffect">
                                  <p:stCondLst>
                                    <p:cond delay="0"/>
                                  </p:stCondLst>
                                  <p:childTnLst>
                                    <p:animScale>
                                      <p:cBhvr>
                                        <p:cTn id="211" dur="1000" fill="hold"/>
                                        <p:tgtEl>
                                          <p:spTgt spid="453"/>
                                        </p:tgtEl>
                                      </p:cBhvr>
                                      <p:by x="125000" y="125000"/>
                                    </p:animScale>
                                  </p:childTnLst>
                                </p:cTn>
                              </p:par>
                            </p:childTnLst>
                          </p:cTn>
                        </p:par>
                      </p:childTnLst>
                    </p:cTn>
                  </p:par>
                  <p:par>
                    <p:cTn id="212" fill="hold">
                      <p:stCondLst>
                        <p:cond delay="indefinite"/>
                      </p:stCondLst>
                      <p:childTnLst>
                        <p:par>
                          <p:cTn id="213" fill="hold">
                            <p:stCondLst>
                              <p:cond delay="0"/>
                            </p:stCondLst>
                            <p:childTnLst>
                              <p:par>
                                <p:cTn id="214" presetID="9" presetClass="entr" presetSubtype="0" fill="hold" grpId="0" nodeType="clickEffect">
                                  <p:stCondLst>
                                    <p:cond delay="0"/>
                                  </p:stCondLst>
                                  <p:childTnLst>
                                    <p:set>
                                      <p:cBhvr>
                                        <p:cTn id="215" dur="1" fill="hold">
                                          <p:stCondLst>
                                            <p:cond delay="0"/>
                                          </p:stCondLst>
                                        </p:cTn>
                                        <p:tgtEl>
                                          <p:spTgt spid="58"/>
                                        </p:tgtEl>
                                        <p:attrNameLst>
                                          <p:attrName>style.visibility</p:attrName>
                                        </p:attrNameLst>
                                      </p:cBhvr>
                                      <p:to>
                                        <p:strVal val="visible"/>
                                      </p:to>
                                    </p:set>
                                    <p:animEffect transition="in" filter="dissolve">
                                      <p:cBhvr>
                                        <p:cTn id="216" dur="10"/>
                                        <p:tgtEl>
                                          <p:spTgt spid="58"/>
                                        </p:tgtEl>
                                      </p:cBhvr>
                                    </p:animEffect>
                                  </p:childTnLst>
                                </p:cTn>
                              </p:par>
                              <p:par>
                                <p:cTn id="217" presetID="9" presetClass="entr" presetSubtype="0" fill="hold" grpId="0" nodeType="withEffect">
                                  <p:stCondLst>
                                    <p:cond delay="0"/>
                                  </p:stCondLst>
                                  <p:childTnLst>
                                    <p:set>
                                      <p:cBhvr>
                                        <p:cTn id="218" dur="1" fill="hold">
                                          <p:stCondLst>
                                            <p:cond delay="0"/>
                                          </p:stCondLst>
                                        </p:cTn>
                                        <p:tgtEl>
                                          <p:spTgt spid="59"/>
                                        </p:tgtEl>
                                        <p:attrNameLst>
                                          <p:attrName>style.visibility</p:attrName>
                                        </p:attrNameLst>
                                      </p:cBhvr>
                                      <p:to>
                                        <p:strVal val="visible"/>
                                      </p:to>
                                    </p:set>
                                    <p:animEffect transition="in" filter="dissolve">
                                      <p:cBhvr>
                                        <p:cTn id="219" dur="10"/>
                                        <p:tgtEl>
                                          <p:spTgt spid="59"/>
                                        </p:tgtEl>
                                      </p:cBhvr>
                                    </p:animEffect>
                                  </p:childTnLst>
                                </p:cTn>
                              </p:par>
                            </p:childTnLst>
                          </p:cTn>
                        </p:par>
                      </p:childTnLst>
                    </p:cTn>
                  </p:par>
                  <p:par>
                    <p:cTn id="220" fill="hold">
                      <p:stCondLst>
                        <p:cond delay="indefinite"/>
                      </p:stCondLst>
                      <p:childTnLst>
                        <p:par>
                          <p:cTn id="221" fill="hold">
                            <p:stCondLst>
                              <p:cond delay="0"/>
                            </p:stCondLst>
                            <p:childTnLst>
                              <p:par>
                                <p:cTn id="222" presetID="9" presetClass="entr" presetSubtype="0" fill="hold" grpId="0" nodeType="clickEffect">
                                  <p:stCondLst>
                                    <p:cond delay="0"/>
                                  </p:stCondLst>
                                  <p:childTnLst>
                                    <p:set>
                                      <p:cBhvr>
                                        <p:cTn id="223" dur="1" fill="hold">
                                          <p:stCondLst>
                                            <p:cond delay="0"/>
                                          </p:stCondLst>
                                        </p:cTn>
                                        <p:tgtEl>
                                          <p:spTgt spid="15"/>
                                        </p:tgtEl>
                                        <p:attrNameLst>
                                          <p:attrName>style.visibility</p:attrName>
                                        </p:attrNameLst>
                                      </p:cBhvr>
                                      <p:to>
                                        <p:strVal val="visible"/>
                                      </p:to>
                                    </p:set>
                                    <p:animEffect transition="in" filter="dissolve">
                                      <p:cBhvr>
                                        <p:cTn id="2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8" grpId="0" animBg="1"/>
      <p:bldP spid="38" grpId="1" animBg="1"/>
      <p:bldP spid="38" grpId="2" animBg="1"/>
      <p:bldP spid="58" grpId="0" animBg="1"/>
      <p:bldP spid="59"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26FAF-39C9-5AD1-A9D8-EC0583272F1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89BAAFE-6439-0B54-B6D0-4E9AEA610805}"/>
              </a:ext>
            </a:extLst>
          </p:cNvPr>
          <p:cNvPicPr>
            <a:picLocks noChangeAspect="1"/>
          </p:cNvPicPr>
          <p:nvPr/>
        </p:nvPicPr>
        <p:blipFill>
          <a:blip r:embed="rId3" cstate="email">
            <a:extLst>
              <a:ext uri="{28A0092B-C50C-407E-A947-70E740481C1C}">
                <a14:useLocalDpi xmlns:a14="http://schemas.microsoft.com/office/drawing/2010/main"/>
              </a:ext>
            </a:extLst>
          </a:blip>
          <a:srcRect l="-1241"/>
          <a:stretch>
            <a:fillRect/>
          </a:stretch>
        </p:blipFill>
        <p:spPr>
          <a:xfrm>
            <a:off x="2560926" y="0"/>
            <a:ext cx="7345074" cy="6858000"/>
          </a:xfrm>
          <a:prstGeom prst="rect">
            <a:avLst/>
          </a:prstGeom>
        </p:spPr>
      </p:pic>
      <p:sp>
        <p:nvSpPr>
          <p:cNvPr id="7" name="Oval 6">
            <a:extLst>
              <a:ext uri="{FF2B5EF4-FFF2-40B4-BE49-F238E27FC236}">
                <a16:creationId xmlns:a16="http://schemas.microsoft.com/office/drawing/2014/main" id="{EE6BA32D-5FA4-9D26-4FF3-4A75612174F2}"/>
              </a:ext>
            </a:extLst>
          </p:cNvPr>
          <p:cNvSpPr/>
          <p:nvPr/>
        </p:nvSpPr>
        <p:spPr>
          <a:xfrm>
            <a:off x="-5833034" y="-1483010"/>
            <a:ext cx="10166917" cy="1016691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42950">
              <a:defRPr/>
            </a:pPr>
            <a:endParaRPr lang="en-US" sz="1463" dirty="0">
              <a:solidFill>
                <a:srgbClr val="FFFFFF"/>
              </a:solidFill>
              <a:latin typeface="Calibri" panose="020F0502020204030204" pitchFamily="34" charset="0"/>
            </a:endParaRPr>
          </a:p>
        </p:txBody>
      </p:sp>
      <p:sp>
        <p:nvSpPr>
          <p:cNvPr id="8" name="TextBox 7">
            <a:extLst>
              <a:ext uri="{FF2B5EF4-FFF2-40B4-BE49-F238E27FC236}">
                <a16:creationId xmlns:a16="http://schemas.microsoft.com/office/drawing/2014/main" id="{BAD6CCB9-0283-388A-6309-454021340F7E}"/>
              </a:ext>
            </a:extLst>
          </p:cNvPr>
          <p:cNvSpPr txBox="1"/>
          <p:nvPr/>
        </p:nvSpPr>
        <p:spPr>
          <a:xfrm>
            <a:off x="542931" y="1069103"/>
            <a:ext cx="3022693" cy="1308307"/>
          </a:xfrm>
          <a:prstGeom prst="rect">
            <a:avLst/>
          </a:prstGeom>
          <a:noFill/>
          <a:effectLst>
            <a:outerShdw dist="50800" dir="2700000" algn="tl" rotWithShape="0">
              <a:schemeClr val="accent1"/>
            </a:outerShdw>
          </a:effectLst>
        </p:spPr>
        <p:txBody>
          <a:bodyPr wrap="square" lIns="0" anchor="t" anchorCtr="0">
            <a:spAutoFit/>
          </a:bodyPr>
          <a:lstStyle>
            <a:defPPr>
              <a:defRPr lang="en-US"/>
            </a:defPPr>
            <a:lvl1pPr lvl="0" defTabSz="1625398">
              <a:lnSpc>
                <a:spcPct val="90000"/>
              </a:lnSpc>
              <a:spcBef>
                <a:spcPct val="0"/>
              </a:spcBef>
              <a:defRPr sz="8800" b="1" cap="all">
                <a:solidFill>
                  <a:schemeClr val="bg1"/>
                </a:solidFill>
                <a:latin typeface="Sofia Pro Bold" panose="020B0000000000000000" pitchFamily="34" charset="0"/>
              </a:defRPr>
            </a:lvl1pPr>
          </a:lstStyle>
          <a:p>
            <a:pPr defTabSz="1320636">
              <a:defRPr/>
            </a:pPr>
            <a:r>
              <a:rPr lang="en-US" sz="4388" dirty="0">
                <a:latin typeface="Calibri" panose="020F0502020204030204" pitchFamily="34" charset="0"/>
              </a:rPr>
              <a:t>You will go crazy</a:t>
            </a:r>
          </a:p>
        </p:txBody>
      </p:sp>
      <p:sp>
        <p:nvSpPr>
          <p:cNvPr id="3" name="TextBox 2">
            <a:extLst>
              <a:ext uri="{FF2B5EF4-FFF2-40B4-BE49-F238E27FC236}">
                <a16:creationId xmlns:a16="http://schemas.microsoft.com/office/drawing/2014/main" id="{167D765D-0558-BC2B-023D-4C3CA6C4AA5D}"/>
              </a:ext>
            </a:extLst>
          </p:cNvPr>
          <p:cNvSpPr txBox="1"/>
          <p:nvPr/>
        </p:nvSpPr>
        <p:spPr>
          <a:xfrm>
            <a:off x="578546" y="2393343"/>
            <a:ext cx="3229662" cy="767774"/>
          </a:xfrm>
          <a:prstGeom prst="rect">
            <a:avLst/>
          </a:prstGeom>
          <a:noFill/>
          <a:effectLst>
            <a:outerShdw dist="50800" dir="2700000" algn="tl" rotWithShape="0">
              <a:schemeClr val="accent1">
                <a:alpha val="0"/>
              </a:schemeClr>
            </a:outerShdw>
          </a:effectLst>
        </p:spPr>
        <p:txBody>
          <a:bodyPr wrap="square" lIns="0" anchor="ctr" anchorCtr="0">
            <a:spAutoFit/>
          </a:bodyPr>
          <a:lstStyle>
            <a:defPPr>
              <a:defRPr lang="en-US"/>
            </a:defPPr>
            <a:lvl1pPr lvl="0" defTabSz="1625398">
              <a:lnSpc>
                <a:spcPct val="90000"/>
              </a:lnSpc>
              <a:spcBef>
                <a:spcPct val="0"/>
              </a:spcBef>
              <a:defRPr sz="6000" b="1">
                <a:solidFill>
                  <a:srgbClr val="FFFFFF"/>
                </a:solidFill>
                <a:latin typeface="Sofia Pro Bold" panose="020B0000000000000000" pitchFamily="34" charset="0"/>
              </a:defRPr>
            </a:lvl1pPr>
          </a:lstStyle>
          <a:p>
            <a:pPr defTabSz="1320636">
              <a:defRPr/>
            </a:pPr>
            <a:r>
              <a:rPr lang="en-GB" sz="2438" dirty="0">
                <a:solidFill>
                  <a:schemeClr val="bg1"/>
                </a:solidFill>
                <a:latin typeface="Calibri" panose="020F0502020204030204" pitchFamily="34" charset="0"/>
              </a:rPr>
              <a:t>trying to solve</a:t>
            </a:r>
            <a:br>
              <a:rPr lang="en-GB" sz="2438" dirty="0">
                <a:solidFill>
                  <a:schemeClr val="bg1"/>
                </a:solidFill>
                <a:latin typeface="Calibri" panose="020F0502020204030204" pitchFamily="34" charset="0"/>
              </a:rPr>
            </a:br>
            <a:r>
              <a:rPr lang="en-GB" sz="2438" dirty="0">
                <a:solidFill>
                  <a:schemeClr val="bg1"/>
                </a:solidFill>
                <a:latin typeface="Calibri" panose="020F0502020204030204" pitchFamily="34" charset="0"/>
              </a:rPr>
              <a:t>a paradox</a:t>
            </a:r>
          </a:p>
        </p:txBody>
      </p:sp>
      <p:sp>
        <p:nvSpPr>
          <p:cNvPr id="11" name="TextBox 10">
            <a:extLst>
              <a:ext uri="{FF2B5EF4-FFF2-40B4-BE49-F238E27FC236}">
                <a16:creationId xmlns:a16="http://schemas.microsoft.com/office/drawing/2014/main" id="{27D01158-C449-EEB4-8CF2-DB899BFFDA76}"/>
              </a:ext>
            </a:extLst>
          </p:cNvPr>
          <p:cNvSpPr txBox="1"/>
          <p:nvPr/>
        </p:nvSpPr>
        <p:spPr>
          <a:xfrm>
            <a:off x="542930" y="3466080"/>
            <a:ext cx="3362933" cy="2456057"/>
          </a:xfrm>
          <a:prstGeom prst="rect">
            <a:avLst/>
          </a:prstGeom>
          <a:noFill/>
          <a:effectLst>
            <a:outerShdw dist="50800" dir="2700000" algn="tl" rotWithShape="0">
              <a:schemeClr val="accent1">
                <a:alpha val="0"/>
              </a:schemeClr>
            </a:outerShdw>
          </a:effectLst>
        </p:spPr>
        <p:txBody>
          <a:bodyPr wrap="square" anchor="t" anchorCtr="0">
            <a:spAutoFit/>
          </a:bodyPr>
          <a:lstStyle>
            <a:defPPr>
              <a:defRPr lang="en-US"/>
            </a:defPPr>
            <a:lvl1pPr lvl="0" defTabSz="1625398">
              <a:lnSpc>
                <a:spcPct val="90000"/>
              </a:lnSpc>
              <a:spcBef>
                <a:spcPct val="0"/>
              </a:spcBef>
              <a:defRPr sz="8800" b="1" cap="all">
                <a:solidFill>
                  <a:schemeClr val="bg1"/>
                </a:solidFill>
                <a:latin typeface="Sofia Pro Bold" panose="020B0000000000000000" pitchFamily="34" charset="0"/>
              </a:defRPr>
            </a:lvl1pPr>
          </a:lstStyle>
          <a:p>
            <a:pPr defTabSz="1320636">
              <a:defRPr/>
            </a:pPr>
            <a:r>
              <a:rPr lang="en-US" sz="2438" cap="none"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rPr>
              <a:t>So, stop. </a:t>
            </a:r>
          </a:p>
          <a:p>
            <a:pPr defTabSz="1320636">
              <a:defRPr/>
            </a:pPr>
            <a:r>
              <a:rPr lang="en-US" sz="2438" cap="none"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rPr>
              <a:t>Get comfortable with being uncomfortable </a:t>
            </a:r>
          </a:p>
          <a:p>
            <a:pPr defTabSz="1320636">
              <a:defRPr/>
            </a:pPr>
            <a:r>
              <a:rPr lang="en-US" sz="2438" cap="none"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rPr>
              <a:t>– there is no recipe.  </a:t>
            </a:r>
          </a:p>
          <a:p>
            <a:pPr defTabSz="1320636">
              <a:defRPr/>
            </a:pPr>
            <a:endParaRPr lang="en-US" sz="2438" cap="none"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endParaRPr>
          </a:p>
          <a:p>
            <a:pPr defTabSz="1320636">
              <a:defRPr/>
            </a:pPr>
            <a:r>
              <a:rPr lang="en-US" sz="2438" cap="none"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rPr>
              <a:t>Focus on </a:t>
            </a:r>
          </a:p>
          <a:p>
            <a:pPr defTabSz="1320636">
              <a:defRPr/>
            </a:pPr>
            <a:r>
              <a:rPr lang="en-US" sz="2438" cap="none"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rPr>
              <a:t>creating your omelet.</a:t>
            </a:r>
          </a:p>
        </p:txBody>
      </p:sp>
    </p:spTree>
    <p:extLst>
      <p:ext uri="{BB962C8B-B14F-4D97-AF65-F5344CB8AC3E}">
        <p14:creationId xmlns:p14="http://schemas.microsoft.com/office/powerpoint/2010/main" val="378766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withEffect">
                                  <p:stCondLst>
                                    <p:cond delay="15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strVal val="2/3*#ppt_w"/>
                                          </p:val>
                                        </p:tav>
                                        <p:tav tm="100000">
                                          <p:val>
                                            <p:strVal val="#ppt_w"/>
                                          </p:val>
                                        </p:tav>
                                      </p:tavLst>
                                    </p:anim>
                                    <p:anim calcmode="lin" valueType="num">
                                      <p:cBhvr>
                                        <p:cTn id="8" dur="250" fill="hold"/>
                                        <p:tgtEl>
                                          <p:spTgt spid="8"/>
                                        </p:tgtEl>
                                        <p:attrNameLst>
                                          <p:attrName>ppt_h</p:attrName>
                                        </p:attrNameLst>
                                      </p:cBhvr>
                                      <p:tavLst>
                                        <p:tav tm="0">
                                          <p:val>
                                            <p:strVal val="2/3*#ppt_h"/>
                                          </p:val>
                                        </p:tav>
                                        <p:tav tm="100000">
                                          <p:val>
                                            <p:strVal val="#ppt_h"/>
                                          </p:val>
                                        </p:tav>
                                      </p:tavLst>
                                    </p:anim>
                                  </p:childTnLst>
                                </p:cTn>
                              </p:par>
                              <p:par>
                                <p:cTn id="9" presetID="10" presetClass="entr" presetSubtype="0" fill="hold" grpId="1" nodeType="withEffect">
                                  <p:stCondLst>
                                    <p:cond delay="15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6" presetClass="emph" presetSubtype="0" fill="hold" grpId="2" nodeType="withEffect">
                                  <p:stCondLst>
                                    <p:cond delay="150"/>
                                  </p:stCondLst>
                                  <p:childTnLst>
                                    <p:animScale>
                                      <p:cBhvr>
                                        <p:cTn id="13" dur="10" fill="hold"/>
                                        <p:tgtEl>
                                          <p:spTgt spid="8"/>
                                        </p:tgtEl>
                                      </p:cBhvr>
                                      <p:by x="80000" y="80000"/>
                                    </p:animScale>
                                  </p:childTnLst>
                                </p:cTn>
                              </p:par>
                              <p:par>
                                <p:cTn id="14" presetID="6" presetClass="emph" presetSubtype="0" decel="100000" fill="hold" grpId="3" nodeType="withEffect">
                                  <p:stCondLst>
                                    <p:cond delay="150"/>
                                  </p:stCondLst>
                                  <p:childTnLst>
                                    <p:animScale>
                                      <p:cBhvr>
                                        <p:cTn id="15" dur="1500" fill="hold"/>
                                        <p:tgtEl>
                                          <p:spTgt spid="8"/>
                                        </p:tgtEl>
                                      </p:cBhvr>
                                      <p:by x="125000" y="125000"/>
                                    </p:animScale>
                                  </p:childTnLst>
                                </p:cTn>
                              </p:par>
                              <p:par>
                                <p:cTn id="16" presetID="42" presetClass="path" presetSubtype="0" decel="100000" fill="hold" grpId="4" nodeType="withEffect">
                                  <p:stCondLst>
                                    <p:cond delay="150"/>
                                  </p:stCondLst>
                                  <p:childTnLst>
                                    <p:animMotion origin="layout" path="M -1.66667E-6 3.7037E-7 L 0.01328 0.04398 " pathEditMode="relative" rAng="0" ptsTypes="AA">
                                      <p:cBhvr>
                                        <p:cTn id="17" dur="1500" spd="-100000" fill="hold"/>
                                        <p:tgtEl>
                                          <p:spTgt spid="8"/>
                                        </p:tgtEl>
                                        <p:attrNameLst>
                                          <p:attrName>ppt_x</p:attrName>
                                          <p:attrName>ppt_y</p:attrName>
                                        </p:attrNameLst>
                                      </p:cBhvr>
                                      <p:rCtr x="664" y="2199"/>
                                    </p:animMotion>
                                  </p:childTnLst>
                                </p:cTn>
                              </p:par>
                              <p:par>
                                <p:cTn id="18" presetID="23" presetClass="entr" presetSubtype="272"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250" fill="hold"/>
                                        <p:tgtEl>
                                          <p:spTgt spid="3"/>
                                        </p:tgtEl>
                                        <p:attrNameLst>
                                          <p:attrName>ppt_w</p:attrName>
                                        </p:attrNameLst>
                                      </p:cBhvr>
                                      <p:tavLst>
                                        <p:tav tm="0">
                                          <p:val>
                                            <p:strVal val="2/3*#ppt_w"/>
                                          </p:val>
                                        </p:tav>
                                        <p:tav tm="100000">
                                          <p:val>
                                            <p:strVal val="#ppt_w"/>
                                          </p:val>
                                        </p:tav>
                                      </p:tavLst>
                                    </p:anim>
                                    <p:anim calcmode="lin" valueType="num">
                                      <p:cBhvr>
                                        <p:cTn id="21" dur="250" fill="hold"/>
                                        <p:tgtEl>
                                          <p:spTgt spid="3"/>
                                        </p:tgtEl>
                                        <p:attrNameLst>
                                          <p:attrName>ppt_h</p:attrName>
                                        </p:attrNameLst>
                                      </p:cBhvr>
                                      <p:tavLst>
                                        <p:tav tm="0">
                                          <p:val>
                                            <p:strVal val="2/3*#ppt_h"/>
                                          </p:val>
                                        </p:tav>
                                        <p:tav tm="100000">
                                          <p:val>
                                            <p:strVal val="#ppt_h"/>
                                          </p:val>
                                        </p:tav>
                                      </p:tavLst>
                                    </p:anim>
                                  </p:childTnLst>
                                </p:cTn>
                              </p:par>
                              <p:par>
                                <p:cTn id="22" presetID="10" presetClass="entr" presetSubtype="0" fill="hold" grpId="1"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6" presetClass="emph" presetSubtype="0" fill="hold" grpId="2" nodeType="withEffect">
                                  <p:stCondLst>
                                    <p:cond delay="0"/>
                                  </p:stCondLst>
                                  <p:childTnLst>
                                    <p:animScale>
                                      <p:cBhvr>
                                        <p:cTn id="26" dur="10" fill="hold"/>
                                        <p:tgtEl>
                                          <p:spTgt spid="3"/>
                                        </p:tgtEl>
                                      </p:cBhvr>
                                      <p:by x="80000" y="80000"/>
                                    </p:animScale>
                                  </p:childTnLst>
                                </p:cTn>
                              </p:par>
                              <p:par>
                                <p:cTn id="27" presetID="6" presetClass="emph" presetSubtype="0" decel="100000" fill="hold" grpId="3" nodeType="withEffect">
                                  <p:stCondLst>
                                    <p:cond delay="0"/>
                                  </p:stCondLst>
                                  <p:childTnLst>
                                    <p:animScale>
                                      <p:cBhvr>
                                        <p:cTn id="28" dur="750" fill="hold"/>
                                        <p:tgtEl>
                                          <p:spTgt spid="3"/>
                                        </p:tgtEl>
                                      </p:cBhvr>
                                      <p:by x="125000" y="125000"/>
                                    </p:animScale>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dissolv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P spid="8" grpId="3"/>
      <p:bldP spid="8" grpId="4"/>
      <p:bldP spid="3" grpId="0"/>
      <p:bldP spid="3" grpId="1"/>
      <p:bldP spid="3" grpId="2"/>
      <p:bldP spid="3" grpId="3"/>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3C2B1-05F2-50CF-6AA3-6BDCCD64609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D00F99B-C38A-EE5C-50DD-95D31BB0EF32}"/>
              </a:ext>
            </a:extLst>
          </p:cNvPr>
          <p:cNvSpPr/>
          <p:nvPr/>
        </p:nvSpPr>
        <p:spPr>
          <a:xfrm flipH="1">
            <a:off x="0" y="0"/>
            <a:ext cx="9906000" cy="6768548"/>
          </a:xfrm>
          <a:prstGeom prst="rect">
            <a:avLst/>
          </a:prstGeom>
          <a:solidFill>
            <a:srgbClr val="10AB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17" name="Freeform: Shape 136">
            <a:extLst>
              <a:ext uri="{FF2B5EF4-FFF2-40B4-BE49-F238E27FC236}">
                <a16:creationId xmlns:a16="http://schemas.microsoft.com/office/drawing/2014/main" id="{065E8F8B-6B1E-A615-E3F8-F5EDE605F925}"/>
              </a:ext>
            </a:extLst>
          </p:cNvPr>
          <p:cNvSpPr/>
          <p:nvPr/>
        </p:nvSpPr>
        <p:spPr>
          <a:xfrm rot="6466686" flipH="1">
            <a:off x="1479994" y="-1540050"/>
            <a:ext cx="8488403" cy="13977747"/>
          </a:xfrm>
          <a:custGeom>
            <a:avLst/>
            <a:gdLst>
              <a:gd name="connsiteX0" fmla="*/ 0 w 4426339"/>
              <a:gd name="connsiteY0" fmla="*/ 921537 h 3727628"/>
              <a:gd name="connsiteX1" fmla="*/ 0 w 4426339"/>
              <a:gd name="connsiteY1" fmla="*/ 882900 h 3727628"/>
              <a:gd name="connsiteX2" fmla="*/ 2093 w 4426339"/>
              <a:gd name="connsiteY2" fmla="*/ 870344 h 3727628"/>
              <a:gd name="connsiteX3" fmla="*/ 7405 w 4426339"/>
              <a:gd name="connsiteY3" fmla="*/ 811476 h 3727628"/>
              <a:gd name="connsiteX4" fmla="*/ 50442 w 4426339"/>
              <a:gd name="connsiteY4" fmla="*/ 632084 h 3727628"/>
              <a:gd name="connsiteX5" fmla="*/ 198442 w 4426339"/>
              <a:gd name="connsiteY5" fmla="*/ 368121 h 3727628"/>
              <a:gd name="connsiteX6" fmla="*/ 502222 w 4426339"/>
              <a:gd name="connsiteY6" fmla="*/ 99382 h 3727628"/>
              <a:gd name="connsiteX7" fmla="*/ 883008 w 4426339"/>
              <a:gd name="connsiteY7" fmla="*/ 0 h 3727628"/>
              <a:gd name="connsiteX8" fmla="*/ 949924 w 4426339"/>
              <a:gd name="connsiteY8" fmla="*/ 0 h 3727628"/>
              <a:gd name="connsiteX9" fmla="*/ 962267 w 4426339"/>
              <a:gd name="connsiteY9" fmla="*/ 2307 h 3727628"/>
              <a:gd name="connsiteX10" fmla="*/ 1097441 w 4426339"/>
              <a:gd name="connsiteY10" fmla="*/ 19479 h 3727628"/>
              <a:gd name="connsiteX11" fmla="*/ 1399290 w 4426339"/>
              <a:gd name="connsiteY11" fmla="*/ 116339 h 3727628"/>
              <a:gd name="connsiteX12" fmla="*/ 1544123 w 4426339"/>
              <a:gd name="connsiteY12" fmla="*/ 201501 h 3727628"/>
              <a:gd name="connsiteX13" fmla="*/ 1681820 w 4426339"/>
              <a:gd name="connsiteY13" fmla="*/ 348642 h 3727628"/>
              <a:gd name="connsiteX14" fmla="*/ 1814848 w 4426339"/>
              <a:gd name="connsiteY14" fmla="*/ 553631 h 3727628"/>
              <a:gd name="connsiteX15" fmla="*/ 1947876 w 4426339"/>
              <a:gd name="connsiteY15" fmla="*/ 767849 h 3727628"/>
              <a:gd name="connsiteX16" fmla="*/ 2096144 w 4426339"/>
              <a:gd name="connsiteY16" fmla="*/ 941714 h 3727628"/>
              <a:gd name="connsiteX17" fmla="*/ 2348838 w 4426339"/>
              <a:gd name="connsiteY17" fmla="*/ 1066532 h 3727628"/>
              <a:gd name="connsiteX18" fmla="*/ 2494906 w 4426339"/>
              <a:gd name="connsiteY18" fmla="*/ 1077747 h 3727628"/>
              <a:gd name="connsiteX19" fmla="*/ 2780602 w 4426339"/>
              <a:gd name="connsiteY19" fmla="*/ 1076996 h 3727628"/>
              <a:gd name="connsiteX20" fmla="*/ 2942715 w 4426339"/>
              <a:gd name="connsiteY20" fmla="*/ 1077479 h 3727628"/>
              <a:gd name="connsiteX21" fmla="*/ 3193156 w 4426339"/>
              <a:gd name="connsiteY21" fmla="*/ 1090733 h 3727628"/>
              <a:gd name="connsiteX22" fmla="*/ 3429376 w 4426339"/>
              <a:gd name="connsiteY22" fmla="*/ 1127545 h 3727628"/>
              <a:gd name="connsiteX23" fmla="*/ 3762241 w 4426339"/>
              <a:gd name="connsiteY23" fmla="*/ 1244636 h 3727628"/>
              <a:gd name="connsiteX24" fmla="*/ 4168086 w 4426339"/>
              <a:gd name="connsiteY24" fmla="*/ 1571813 h 3727628"/>
              <a:gd name="connsiteX25" fmla="*/ 4327838 w 4426339"/>
              <a:gd name="connsiteY25" fmla="*/ 1831698 h 3727628"/>
              <a:gd name="connsiteX26" fmla="*/ 4424537 w 4426339"/>
              <a:gd name="connsiteY26" fmla="*/ 2282083 h 3727628"/>
              <a:gd name="connsiteX27" fmla="*/ 4420888 w 4426339"/>
              <a:gd name="connsiteY27" fmla="*/ 2490345 h 3727628"/>
              <a:gd name="connsiteX28" fmla="*/ 4381447 w 4426339"/>
              <a:gd name="connsiteY28" fmla="*/ 2732521 h 3727628"/>
              <a:gd name="connsiteX29" fmla="*/ 4166852 w 4426339"/>
              <a:gd name="connsiteY29" fmla="*/ 3213762 h 3727628"/>
              <a:gd name="connsiteX30" fmla="*/ 3675308 w 4426339"/>
              <a:gd name="connsiteY30" fmla="*/ 3618266 h 3727628"/>
              <a:gd name="connsiteX31" fmla="*/ 3169008 w 4426339"/>
              <a:gd name="connsiteY31" fmla="*/ 3726770 h 3727628"/>
              <a:gd name="connsiteX32" fmla="*/ 3073812 w 4426339"/>
              <a:gd name="connsiteY32" fmla="*/ 3727629 h 3727628"/>
              <a:gd name="connsiteX33" fmla="*/ 3035336 w 4426339"/>
              <a:gd name="connsiteY33" fmla="*/ 3725214 h 3727628"/>
              <a:gd name="connsiteX34" fmla="*/ 2765899 w 4426339"/>
              <a:gd name="connsiteY34" fmla="*/ 3694305 h 3727628"/>
              <a:gd name="connsiteX35" fmla="*/ 2364400 w 4426339"/>
              <a:gd name="connsiteY35" fmla="*/ 3538363 h 3727628"/>
              <a:gd name="connsiteX36" fmla="*/ 2069474 w 4426339"/>
              <a:gd name="connsiteY36" fmla="*/ 3294630 h 3727628"/>
              <a:gd name="connsiteX37" fmla="*/ 1805135 w 4426339"/>
              <a:gd name="connsiteY37" fmla="*/ 2979206 h 3727628"/>
              <a:gd name="connsiteX38" fmla="*/ 1579862 w 4426339"/>
              <a:gd name="connsiteY38" fmla="*/ 2664102 h 3727628"/>
              <a:gd name="connsiteX39" fmla="*/ 1361404 w 4426339"/>
              <a:gd name="connsiteY39" fmla="*/ 2372825 h 3727628"/>
              <a:gd name="connsiteX40" fmla="*/ 1183461 w 4426339"/>
              <a:gd name="connsiteY40" fmla="*/ 2190965 h 3727628"/>
              <a:gd name="connsiteX41" fmla="*/ 978794 w 4426339"/>
              <a:gd name="connsiteY41" fmla="*/ 2075001 h 3727628"/>
              <a:gd name="connsiteX42" fmla="*/ 738550 w 4426339"/>
              <a:gd name="connsiteY42" fmla="*/ 1976693 h 3727628"/>
              <a:gd name="connsiteX43" fmla="*/ 216902 w 4426339"/>
              <a:gd name="connsiteY43" fmla="*/ 1526093 h 3727628"/>
              <a:gd name="connsiteX44" fmla="*/ 4132 w 4426339"/>
              <a:gd name="connsiteY44" fmla="*/ 950568 h 3727628"/>
              <a:gd name="connsiteX45" fmla="*/ 0 w 4426339"/>
              <a:gd name="connsiteY45" fmla="*/ 921430 h 3727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426339" h="3727628">
                <a:moveTo>
                  <a:pt x="0" y="921537"/>
                </a:moveTo>
                <a:lnTo>
                  <a:pt x="0" y="882900"/>
                </a:lnTo>
                <a:cubicBezTo>
                  <a:pt x="1717" y="878876"/>
                  <a:pt x="1717" y="874583"/>
                  <a:pt x="2093" y="870344"/>
                </a:cubicBezTo>
                <a:cubicBezTo>
                  <a:pt x="3810" y="850703"/>
                  <a:pt x="5420" y="831063"/>
                  <a:pt x="7405" y="811476"/>
                </a:cubicBezTo>
                <a:cubicBezTo>
                  <a:pt x="13630" y="749765"/>
                  <a:pt x="27207" y="689664"/>
                  <a:pt x="50442" y="632084"/>
                </a:cubicBezTo>
                <a:cubicBezTo>
                  <a:pt x="88489" y="537854"/>
                  <a:pt x="137911" y="449795"/>
                  <a:pt x="198442" y="368121"/>
                </a:cubicBezTo>
                <a:cubicBezTo>
                  <a:pt x="280706" y="257148"/>
                  <a:pt x="380141" y="165440"/>
                  <a:pt x="502222" y="99382"/>
                </a:cubicBezTo>
                <a:cubicBezTo>
                  <a:pt x="621030" y="35095"/>
                  <a:pt x="748638" y="4669"/>
                  <a:pt x="883008" y="0"/>
                </a:cubicBezTo>
                <a:lnTo>
                  <a:pt x="949924" y="0"/>
                </a:lnTo>
                <a:cubicBezTo>
                  <a:pt x="953627" y="3059"/>
                  <a:pt x="958135" y="2039"/>
                  <a:pt x="962267" y="2307"/>
                </a:cubicBezTo>
                <a:cubicBezTo>
                  <a:pt x="1007718" y="5098"/>
                  <a:pt x="1052741" y="10947"/>
                  <a:pt x="1097441" y="19479"/>
                </a:cubicBezTo>
                <a:cubicBezTo>
                  <a:pt x="1202028" y="39442"/>
                  <a:pt x="1302054" y="73571"/>
                  <a:pt x="1399290" y="116339"/>
                </a:cubicBezTo>
                <a:cubicBezTo>
                  <a:pt x="1450966" y="139092"/>
                  <a:pt x="1500174" y="165655"/>
                  <a:pt x="1544123" y="201501"/>
                </a:cubicBezTo>
                <a:cubicBezTo>
                  <a:pt x="1596712" y="244377"/>
                  <a:pt x="1641305" y="294604"/>
                  <a:pt x="1681820" y="348642"/>
                </a:cubicBezTo>
                <a:cubicBezTo>
                  <a:pt x="1730760" y="414002"/>
                  <a:pt x="1773045" y="483655"/>
                  <a:pt x="1814848" y="553631"/>
                </a:cubicBezTo>
                <a:cubicBezTo>
                  <a:pt x="1857992" y="625806"/>
                  <a:pt x="1900170" y="698518"/>
                  <a:pt x="1947876" y="767849"/>
                </a:cubicBezTo>
                <a:cubicBezTo>
                  <a:pt x="1991288" y="830902"/>
                  <a:pt x="2038618" y="890681"/>
                  <a:pt x="2096144" y="941714"/>
                </a:cubicBezTo>
                <a:cubicBezTo>
                  <a:pt x="2169017" y="1006377"/>
                  <a:pt x="2252300" y="1049789"/>
                  <a:pt x="2348838" y="1066532"/>
                </a:cubicBezTo>
                <a:cubicBezTo>
                  <a:pt x="2397188" y="1074903"/>
                  <a:pt x="2446074" y="1076781"/>
                  <a:pt x="2494906" y="1077747"/>
                </a:cubicBezTo>
                <a:cubicBezTo>
                  <a:pt x="2590102" y="1079679"/>
                  <a:pt x="2685352" y="1078713"/>
                  <a:pt x="2780602" y="1076996"/>
                </a:cubicBezTo>
                <a:cubicBezTo>
                  <a:pt x="2834640" y="1076030"/>
                  <a:pt x="2888678" y="1076459"/>
                  <a:pt x="2942715" y="1077479"/>
                </a:cubicBezTo>
                <a:cubicBezTo>
                  <a:pt x="3026374" y="1079089"/>
                  <a:pt x="3109872" y="1082630"/>
                  <a:pt x="3193156" y="1090733"/>
                </a:cubicBezTo>
                <a:cubicBezTo>
                  <a:pt x="3272629" y="1098461"/>
                  <a:pt x="3351459" y="1110213"/>
                  <a:pt x="3429376" y="1127545"/>
                </a:cubicBezTo>
                <a:cubicBezTo>
                  <a:pt x="3544964" y="1153303"/>
                  <a:pt x="3656366" y="1191081"/>
                  <a:pt x="3762241" y="1244636"/>
                </a:cubicBezTo>
                <a:cubicBezTo>
                  <a:pt x="3920812" y="1324861"/>
                  <a:pt x="4054860" y="1435297"/>
                  <a:pt x="4168086" y="1571813"/>
                </a:cubicBezTo>
                <a:cubicBezTo>
                  <a:pt x="4233715" y="1650911"/>
                  <a:pt x="4288343" y="1736555"/>
                  <a:pt x="4327838" y="1831698"/>
                </a:cubicBezTo>
                <a:cubicBezTo>
                  <a:pt x="4387725" y="1975941"/>
                  <a:pt x="4417722" y="2126678"/>
                  <a:pt x="4424537" y="2282083"/>
                </a:cubicBezTo>
                <a:cubicBezTo>
                  <a:pt x="4427596" y="2351414"/>
                  <a:pt x="4427005" y="2420960"/>
                  <a:pt x="4420888" y="2490345"/>
                </a:cubicBezTo>
                <a:cubicBezTo>
                  <a:pt x="4413697" y="2572072"/>
                  <a:pt x="4400926" y="2652833"/>
                  <a:pt x="4381447" y="2732521"/>
                </a:cubicBezTo>
                <a:cubicBezTo>
                  <a:pt x="4339000" y="2905903"/>
                  <a:pt x="4269776" y="3067426"/>
                  <a:pt x="4166852" y="3213762"/>
                </a:cubicBezTo>
                <a:cubicBezTo>
                  <a:pt x="4040264" y="3393744"/>
                  <a:pt x="3877238" y="3529724"/>
                  <a:pt x="3675308" y="3618266"/>
                </a:cubicBezTo>
                <a:cubicBezTo>
                  <a:pt x="3514001" y="3688992"/>
                  <a:pt x="3344321" y="3721136"/>
                  <a:pt x="3169008" y="3726770"/>
                </a:cubicBezTo>
                <a:cubicBezTo>
                  <a:pt x="3137293" y="3727790"/>
                  <a:pt x="3105526" y="3727361"/>
                  <a:pt x="3073812" y="3727629"/>
                </a:cubicBezTo>
                <a:cubicBezTo>
                  <a:pt x="3060986" y="3726824"/>
                  <a:pt x="3048161" y="3725751"/>
                  <a:pt x="3035336" y="3725214"/>
                </a:cubicBezTo>
                <a:cubicBezTo>
                  <a:pt x="2944755" y="3721458"/>
                  <a:pt x="2855193" y="3709599"/>
                  <a:pt x="2765899" y="3694305"/>
                </a:cubicBezTo>
                <a:cubicBezTo>
                  <a:pt x="2621388" y="3669513"/>
                  <a:pt x="2488198" y="3616227"/>
                  <a:pt x="2364400" y="3538363"/>
                </a:cubicBezTo>
                <a:cubicBezTo>
                  <a:pt x="2255520" y="3469891"/>
                  <a:pt x="2158929" y="3386553"/>
                  <a:pt x="2069474" y="3294630"/>
                </a:cubicBezTo>
                <a:cubicBezTo>
                  <a:pt x="1973526" y="3196053"/>
                  <a:pt x="1887399" y="3089266"/>
                  <a:pt x="1805135" y="2979206"/>
                </a:cubicBezTo>
                <a:cubicBezTo>
                  <a:pt x="1727808" y="2875745"/>
                  <a:pt x="1654345" y="2769548"/>
                  <a:pt x="1579862" y="2664102"/>
                </a:cubicBezTo>
                <a:cubicBezTo>
                  <a:pt x="1509833" y="2564935"/>
                  <a:pt x="1439214" y="2466143"/>
                  <a:pt x="1361404" y="2372825"/>
                </a:cubicBezTo>
                <a:cubicBezTo>
                  <a:pt x="1306937" y="2307519"/>
                  <a:pt x="1249251" y="2245217"/>
                  <a:pt x="1183461" y="2190965"/>
                </a:cubicBezTo>
                <a:cubicBezTo>
                  <a:pt x="1122018" y="2140308"/>
                  <a:pt x="1055424" y="2098881"/>
                  <a:pt x="978794" y="2075001"/>
                </a:cubicBezTo>
                <a:cubicBezTo>
                  <a:pt x="895887" y="2049190"/>
                  <a:pt x="815769" y="2016456"/>
                  <a:pt x="738550" y="1976693"/>
                </a:cubicBezTo>
                <a:cubicBezTo>
                  <a:pt x="528463" y="1868403"/>
                  <a:pt x="352506" y="1720296"/>
                  <a:pt x="216902" y="1526093"/>
                </a:cubicBezTo>
                <a:cubicBezTo>
                  <a:pt x="96001" y="1352979"/>
                  <a:pt x="18621" y="1163284"/>
                  <a:pt x="4132" y="950568"/>
                </a:cubicBezTo>
                <a:cubicBezTo>
                  <a:pt x="3488" y="940855"/>
                  <a:pt x="3917" y="930767"/>
                  <a:pt x="0" y="921430"/>
                </a:cubicBezTo>
                <a:close/>
              </a:path>
            </a:pathLst>
          </a:custGeom>
          <a:solidFill>
            <a:srgbClr val="002060"/>
          </a:solidFill>
          <a:ln w="0" cap="flat">
            <a:noFill/>
            <a:prstDash val="solid"/>
            <a:miter/>
          </a:ln>
        </p:spPr>
        <p:txBody>
          <a:bodyPr rtlCol="0" anchor="ctr"/>
          <a:lstStyle/>
          <a:p>
            <a:pPr defTabSz="742950">
              <a:defRPr/>
            </a:pPr>
            <a:endParaRPr lang="en-US" sz="1463" dirty="0">
              <a:solidFill>
                <a:srgbClr val="000000"/>
              </a:solidFill>
              <a:latin typeface="Calibri" panose="020F0502020204030204" pitchFamily="34" charset="0"/>
            </a:endParaRPr>
          </a:p>
        </p:txBody>
      </p:sp>
      <p:sp>
        <p:nvSpPr>
          <p:cNvPr id="4" name="Graphic 3">
            <a:extLst>
              <a:ext uri="{FF2B5EF4-FFF2-40B4-BE49-F238E27FC236}">
                <a16:creationId xmlns:a16="http://schemas.microsoft.com/office/drawing/2014/main" id="{AE30A9B1-5B61-A652-BAB9-C2963885ADF0}"/>
              </a:ext>
            </a:extLst>
          </p:cNvPr>
          <p:cNvSpPr/>
          <p:nvPr/>
        </p:nvSpPr>
        <p:spPr>
          <a:xfrm rot="16544002">
            <a:off x="1302032" y="-3578444"/>
            <a:ext cx="3709828" cy="8905957"/>
          </a:xfrm>
          <a:custGeom>
            <a:avLst/>
            <a:gdLst>
              <a:gd name="connsiteX0" fmla="*/ 2115572 w 2213833"/>
              <a:gd name="connsiteY0" fmla="*/ 1619215 h 2673161"/>
              <a:gd name="connsiteX1" fmla="*/ 647293 w 2213833"/>
              <a:gd name="connsiteY1" fmla="*/ 2610932 h 2673161"/>
              <a:gd name="connsiteX2" fmla="*/ 132667 w 2213833"/>
              <a:gd name="connsiteY2" fmla="*/ 899714 h 2673161"/>
              <a:gd name="connsiteX3" fmla="*/ 1599517 w 2213833"/>
              <a:gd name="connsiteY3" fmla="*/ 77986 h 2673161"/>
              <a:gd name="connsiteX4" fmla="*/ 2115572 w 2213833"/>
              <a:gd name="connsiteY4" fmla="*/ 1619215 h 2673161"/>
              <a:gd name="connsiteX0" fmla="*/ 2115572 w 2213834"/>
              <a:gd name="connsiteY0" fmla="*/ 1619215 h 2719907"/>
              <a:gd name="connsiteX1" fmla="*/ 1586617 w 2213834"/>
              <a:gd name="connsiteY1" fmla="*/ 2444934 h 2719907"/>
              <a:gd name="connsiteX2" fmla="*/ 647293 w 2213834"/>
              <a:gd name="connsiteY2" fmla="*/ 2610932 h 2719907"/>
              <a:gd name="connsiteX3" fmla="*/ 132667 w 2213834"/>
              <a:gd name="connsiteY3" fmla="*/ 899714 h 2719907"/>
              <a:gd name="connsiteX4" fmla="*/ 1599517 w 2213834"/>
              <a:gd name="connsiteY4" fmla="*/ 77986 h 2719907"/>
              <a:gd name="connsiteX5" fmla="*/ 2115572 w 2213834"/>
              <a:gd name="connsiteY5" fmla="*/ 1619215 h 2719907"/>
              <a:gd name="connsiteX0" fmla="*/ 2067963 w 2166225"/>
              <a:gd name="connsiteY0" fmla="*/ 1619215 h 2714210"/>
              <a:gd name="connsiteX1" fmla="*/ 1648282 w 2166225"/>
              <a:gd name="connsiteY1" fmla="*/ 2425070 h 2714210"/>
              <a:gd name="connsiteX2" fmla="*/ 599684 w 2166225"/>
              <a:gd name="connsiteY2" fmla="*/ 2610932 h 2714210"/>
              <a:gd name="connsiteX3" fmla="*/ 85058 w 2166225"/>
              <a:gd name="connsiteY3" fmla="*/ 899714 h 2714210"/>
              <a:gd name="connsiteX4" fmla="*/ 1551908 w 2166225"/>
              <a:gd name="connsiteY4" fmla="*/ 77986 h 2714210"/>
              <a:gd name="connsiteX5" fmla="*/ 2067963 w 2166225"/>
              <a:gd name="connsiteY5" fmla="*/ 1619215 h 2714210"/>
              <a:gd name="connsiteX0" fmla="*/ 2090591 w 2188853"/>
              <a:gd name="connsiteY0" fmla="*/ 1619215 h 2650822"/>
              <a:gd name="connsiteX1" fmla="*/ 1670910 w 2188853"/>
              <a:gd name="connsiteY1" fmla="*/ 2425070 h 2650822"/>
              <a:gd name="connsiteX2" fmla="*/ 452023 w 2188853"/>
              <a:gd name="connsiteY2" fmla="*/ 2527386 h 2650822"/>
              <a:gd name="connsiteX3" fmla="*/ 107686 w 2188853"/>
              <a:gd name="connsiteY3" fmla="*/ 899714 h 2650822"/>
              <a:gd name="connsiteX4" fmla="*/ 1574536 w 2188853"/>
              <a:gd name="connsiteY4" fmla="*/ 77986 h 2650822"/>
              <a:gd name="connsiteX5" fmla="*/ 2090591 w 2188853"/>
              <a:gd name="connsiteY5" fmla="*/ 1619215 h 265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8853" h="2650822">
                <a:moveTo>
                  <a:pt x="2090591" y="1619215"/>
                </a:moveTo>
                <a:cubicBezTo>
                  <a:pt x="2088441" y="2013706"/>
                  <a:pt x="1915623" y="2259784"/>
                  <a:pt x="1670910" y="2425070"/>
                </a:cubicBezTo>
                <a:cubicBezTo>
                  <a:pt x="1426197" y="2590356"/>
                  <a:pt x="712560" y="2781612"/>
                  <a:pt x="452023" y="2527386"/>
                </a:cubicBezTo>
                <a:cubicBezTo>
                  <a:pt x="191486" y="2273160"/>
                  <a:pt x="-188034" y="1668979"/>
                  <a:pt x="107686" y="899714"/>
                </a:cubicBezTo>
                <a:cubicBezTo>
                  <a:pt x="403354" y="130396"/>
                  <a:pt x="974466" y="-152672"/>
                  <a:pt x="1574536" y="77986"/>
                </a:cubicBezTo>
                <a:cubicBezTo>
                  <a:pt x="2174553" y="308591"/>
                  <a:pt x="2308967" y="829198"/>
                  <a:pt x="2090591" y="1619215"/>
                </a:cubicBezTo>
                <a:close/>
              </a:path>
            </a:pathLst>
          </a:custGeom>
          <a:solidFill>
            <a:schemeClr val="accent6">
              <a:lumMod val="40000"/>
              <a:lumOff val="60000"/>
            </a:schemeClr>
          </a:solidFill>
          <a:ln w="0" cap="flat">
            <a:noFill/>
            <a:prstDash val="solid"/>
            <a:miter/>
          </a:ln>
        </p:spPr>
        <p:txBody>
          <a:bodyPr rtlCol="0" anchor="ctr"/>
          <a:lstStyle/>
          <a:p>
            <a:pPr defTabSz="742950">
              <a:defRPr/>
            </a:pPr>
            <a:endParaRPr lang="en-US" sz="1463" dirty="0">
              <a:solidFill>
                <a:srgbClr val="000000"/>
              </a:solidFill>
              <a:latin typeface="Calibri" panose="020F0502020204030204" pitchFamily="34" charset="0"/>
            </a:endParaRPr>
          </a:p>
        </p:txBody>
      </p:sp>
      <p:sp>
        <p:nvSpPr>
          <p:cNvPr id="61" name="TextBox 60">
            <a:extLst>
              <a:ext uri="{FF2B5EF4-FFF2-40B4-BE49-F238E27FC236}">
                <a16:creationId xmlns:a16="http://schemas.microsoft.com/office/drawing/2014/main" id="{07F872D2-4B1B-FB34-11A0-A77728473F2D}"/>
              </a:ext>
            </a:extLst>
          </p:cNvPr>
          <p:cNvSpPr txBox="1"/>
          <p:nvPr/>
        </p:nvSpPr>
        <p:spPr>
          <a:xfrm>
            <a:off x="842471" y="789538"/>
            <a:ext cx="6211511" cy="902876"/>
          </a:xfrm>
          <a:prstGeom prst="rect">
            <a:avLst/>
          </a:prstGeom>
          <a:noFill/>
          <a:effectLst>
            <a:outerShdw dist="50800" dir="2700000" algn="tl" rotWithShape="0">
              <a:srgbClr val="E7E4D5">
                <a:alpha val="0"/>
              </a:srgbClr>
            </a:outerShdw>
          </a:effectLst>
        </p:spPr>
        <p:txBody>
          <a:bodyPr wrap="square" anchor="ctr" anchorCtr="0">
            <a:spAutoFit/>
          </a:bodyPr>
          <a:lstStyle>
            <a:defPPr>
              <a:defRPr lang="en-US"/>
            </a:defPPr>
            <a:lvl1pPr lvl="0" defTabSz="1625398">
              <a:lnSpc>
                <a:spcPct val="90000"/>
              </a:lnSpc>
              <a:spcBef>
                <a:spcPct val="0"/>
              </a:spcBef>
              <a:defRPr sz="6000" b="1">
                <a:solidFill>
                  <a:srgbClr val="FFFFFF"/>
                </a:solidFill>
                <a:latin typeface="Sofia Pro Bold" panose="020B0000000000000000" pitchFamily="34" charset="0"/>
              </a:defRPr>
            </a:lvl1pPr>
          </a:lstStyle>
          <a:p>
            <a:pPr algn="ctr" defTabSz="1320636">
              <a:defRPr/>
            </a:pPr>
            <a:r>
              <a:rPr lang="en-US" sz="2925" dirty="0">
                <a:solidFill>
                  <a:srgbClr val="131C50"/>
                </a:solidFill>
                <a:latin typeface="Calibri" panose="020F0502020204030204" pitchFamily="34" charset="0"/>
              </a:rPr>
              <a:t>We are comfortable to solve</a:t>
            </a:r>
            <a:br>
              <a:rPr lang="en-US" sz="2925" dirty="0">
                <a:solidFill>
                  <a:srgbClr val="131C50"/>
                </a:solidFill>
                <a:latin typeface="Calibri" panose="020F0502020204030204" pitchFamily="34" charset="0"/>
              </a:rPr>
            </a:br>
            <a:r>
              <a:rPr lang="en-US" sz="2925" dirty="0">
                <a:solidFill>
                  <a:srgbClr val="131C50"/>
                </a:solidFill>
                <a:latin typeface="Calibri" panose="020F0502020204030204" pitchFamily="34" charset="0"/>
              </a:rPr>
              <a:t>linear opportunities &amp; challenges. </a:t>
            </a:r>
          </a:p>
        </p:txBody>
      </p:sp>
      <p:grpSp>
        <p:nvGrpSpPr>
          <p:cNvPr id="62" name="Group 61">
            <a:extLst>
              <a:ext uri="{FF2B5EF4-FFF2-40B4-BE49-F238E27FC236}">
                <a16:creationId xmlns:a16="http://schemas.microsoft.com/office/drawing/2014/main" id="{D2E427EB-2477-E1F0-938A-A591A9F92441}"/>
              </a:ext>
            </a:extLst>
          </p:cNvPr>
          <p:cNvGrpSpPr/>
          <p:nvPr/>
        </p:nvGrpSpPr>
        <p:grpSpPr>
          <a:xfrm>
            <a:off x="0" y="0"/>
            <a:ext cx="9906000" cy="6858000"/>
            <a:chOff x="0" y="0"/>
            <a:chExt cx="12192000" cy="6858000"/>
          </a:xfrm>
        </p:grpSpPr>
        <p:sp>
          <p:nvSpPr>
            <p:cNvPr id="63" name="Free-form: Shape 34">
              <a:extLst>
                <a:ext uri="{FF2B5EF4-FFF2-40B4-BE49-F238E27FC236}">
                  <a16:creationId xmlns:a16="http://schemas.microsoft.com/office/drawing/2014/main" id="{401A0572-253B-89BC-4BAF-934FF5337B27}"/>
                </a:ext>
              </a:extLst>
            </p:cNvPr>
            <p:cNvSpPr/>
            <p:nvPr/>
          </p:nvSpPr>
          <p:spPr>
            <a:xfrm>
              <a:off x="0" y="0"/>
              <a:ext cx="12192000" cy="6858000"/>
            </a:xfrm>
            <a:custGeom>
              <a:avLst/>
              <a:gdLst>
                <a:gd name="connsiteX0" fmla="*/ 351552 w 12192000"/>
                <a:gd name="connsiteY0" fmla="*/ 228208 h 6858000"/>
                <a:gd name="connsiteX1" fmla="*/ 234000 w 12192000"/>
                <a:gd name="connsiteY1" fmla="*/ 345760 h 6858000"/>
                <a:gd name="connsiteX2" fmla="*/ 234000 w 12192000"/>
                <a:gd name="connsiteY2" fmla="*/ 6530781 h 6858000"/>
                <a:gd name="connsiteX3" fmla="*/ 351552 w 12192000"/>
                <a:gd name="connsiteY3" fmla="*/ 6648333 h 6858000"/>
                <a:gd name="connsiteX4" fmla="*/ 11837913 w 12192000"/>
                <a:gd name="connsiteY4" fmla="*/ 6648333 h 6858000"/>
                <a:gd name="connsiteX5" fmla="*/ 11955465 w 12192000"/>
                <a:gd name="connsiteY5" fmla="*/ 6530781 h 6858000"/>
                <a:gd name="connsiteX6" fmla="*/ 11955465 w 12192000"/>
                <a:gd name="connsiteY6" fmla="*/ 345760 h 6858000"/>
                <a:gd name="connsiteX7" fmla="*/ 11837913 w 12192000"/>
                <a:gd name="connsiteY7" fmla="*/ 228208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351552" y="228208"/>
                  </a:moveTo>
                  <a:cubicBezTo>
                    <a:pt x="286630" y="228208"/>
                    <a:pt x="234000" y="280838"/>
                    <a:pt x="234000" y="345760"/>
                  </a:cubicBezTo>
                  <a:lnTo>
                    <a:pt x="234000" y="6530781"/>
                  </a:lnTo>
                  <a:cubicBezTo>
                    <a:pt x="234000" y="6595703"/>
                    <a:pt x="286630" y="6648333"/>
                    <a:pt x="351552" y="6648333"/>
                  </a:cubicBezTo>
                  <a:lnTo>
                    <a:pt x="11837913" y="6648333"/>
                  </a:lnTo>
                  <a:cubicBezTo>
                    <a:pt x="11902835" y="6648333"/>
                    <a:pt x="11955465" y="6595703"/>
                    <a:pt x="11955465" y="6530781"/>
                  </a:cubicBezTo>
                  <a:lnTo>
                    <a:pt x="11955465" y="345760"/>
                  </a:lnTo>
                  <a:cubicBezTo>
                    <a:pt x="11955465" y="280838"/>
                    <a:pt x="11902835" y="228208"/>
                    <a:pt x="11837913" y="228208"/>
                  </a:cubicBezTo>
                  <a:close/>
                  <a:moveTo>
                    <a:pt x="0" y="0"/>
                  </a:moveTo>
                  <a:lnTo>
                    <a:pt x="12192000" y="0"/>
                  </a:lnTo>
                  <a:lnTo>
                    <a:pt x="12192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42950">
                <a:defRPr/>
              </a:pPr>
              <a:endParaRPr lang="en-US" sz="1463" dirty="0">
                <a:solidFill>
                  <a:srgbClr val="FFFFFF"/>
                </a:solidFill>
                <a:latin typeface="Calibri" panose="020F0502020204030204" pitchFamily="34" charset="0"/>
              </a:endParaRPr>
            </a:p>
          </p:txBody>
        </p:sp>
        <p:sp>
          <p:nvSpPr>
            <p:cNvPr id="64" name="Free-form: Shape 47">
              <a:extLst>
                <a:ext uri="{FF2B5EF4-FFF2-40B4-BE49-F238E27FC236}">
                  <a16:creationId xmlns:a16="http://schemas.microsoft.com/office/drawing/2014/main" id="{80AE082C-5416-A06B-BC05-F53323F8132C}"/>
                </a:ext>
              </a:extLst>
            </p:cNvPr>
            <p:cNvSpPr/>
            <p:nvPr/>
          </p:nvSpPr>
          <p:spPr>
            <a:xfrm>
              <a:off x="294322" y="311154"/>
              <a:ext cx="11714478" cy="6403151"/>
            </a:xfrm>
            <a:custGeom>
              <a:avLst/>
              <a:gdLst>
                <a:gd name="connsiteX0" fmla="*/ 11654156 w 11714478"/>
                <a:gd name="connsiteY0" fmla="*/ 0 h 6403151"/>
                <a:gd name="connsiteX1" fmla="*/ 11680048 w 11714478"/>
                <a:gd name="connsiteY1" fmla="*/ 17456 h 6403151"/>
                <a:gd name="connsiteX2" fmla="*/ 11714478 w 11714478"/>
                <a:gd name="connsiteY2" fmla="*/ 100578 h 6403151"/>
                <a:gd name="connsiteX3" fmla="*/ 11714478 w 11714478"/>
                <a:gd name="connsiteY3" fmla="*/ 6285599 h 6403151"/>
                <a:gd name="connsiteX4" fmla="*/ 11596926 w 11714478"/>
                <a:gd name="connsiteY4" fmla="*/ 6403151 h 6403151"/>
                <a:gd name="connsiteX5" fmla="*/ 110565 w 11714478"/>
                <a:gd name="connsiteY5" fmla="*/ 6403151 h 6403151"/>
                <a:gd name="connsiteX6" fmla="*/ 2251 w 11714478"/>
                <a:gd name="connsiteY6" fmla="*/ 6331356 h 6403151"/>
                <a:gd name="connsiteX7" fmla="*/ 0 w 11714478"/>
                <a:gd name="connsiteY7" fmla="*/ 6320206 h 6403151"/>
                <a:gd name="connsiteX8" fmla="*/ 11474 w 11714478"/>
                <a:gd name="connsiteY8" fmla="*/ 6327941 h 6403151"/>
                <a:gd name="connsiteX9" fmla="*/ 57230 w 11714478"/>
                <a:gd name="connsiteY9" fmla="*/ 6337179 h 6403151"/>
                <a:gd name="connsiteX10" fmla="*/ 11543591 w 11714478"/>
                <a:gd name="connsiteY10" fmla="*/ 6337179 h 6403151"/>
                <a:gd name="connsiteX11" fmla="*/ 11661143 w 11714478"/>
                <a:gd name="connsiteY11" fmla="*/ 6219627 h 6403151"/>
                <a:gd name="connsiteX12" fmla="*/ 11661143 w 11714478"/>
                <a:gd name="connsiteY12" fmla="*/ 34606 h 640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14478" h="6403151">
                  <a:moveTo>
                    <a:pt x="11654156" y="0"/>
                  </a:moveTo>
                  <a:lnTo>
                    <a:pt x="11680048" y="17456"/>
                  </a:lnTo>
                  <a:cubicBezTo>
                    <a:pt x="11701321" y="38729"/>
                    <a:pt x="11714478" y="68117"/>
                    <a:pt x="11714478" y="100578"/>
                  </a:cubicBezTo>
                  <a:lnTo>
                    <a:pt x="11714478" y="6285599"/>
                  </a:lnTo>
                  <a:cubicBezTo>
                    <a:pt x="11714478" y="6350521"/>
                    <a:pt x="11661848" y="6403151"/>
                    <a:pt x="11596926" y="6403151"/>
                  </a:cubicBezTo>
                  <a:lnTo>
                    <a:pt x="110565" y="6403151"/>
                  </a:lnTo>
                  <a:cubicBezTo>
                    <a:pt x="61874" y="6403151"/>
                    <a:pt x="20096" y="6373547"/>
                    <a:pt x="2251" y="6331356"/>
                  </a:cubicBezTo>
                  <a:lnTo>
                    <a:pt x="0" y="6320206"/>
                  </a:lnTo>
                  <a:lnTo>
                    <a:pt x="11474" y="6327941"/>
                  </a:lnTo>
                  <a:cubicBezTo>
                    <a:pt x="25538" y="6333890"/>
                    <a:pt x="41000" y="6337179"/>
                    <a:pt x="57230" y="6337179"/>
                  </a:cubicBezTo>
                  <a:lnTo>
                    <a:pt x="11543591" y="6337179"/>
                  </a:lnTo>
                  <a:cubicBezTo>
                    <a:pt x="11608513" y="6337179"/>
                    <a:pt x="11661143" y="6284549"/>
                    <a:pt x="11661143" y="6219627"/>
                  </a:cubicBezTo>
                  <a:lnTo>
                    <a:pt x="11661143" y="346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742950">
                <a:defRPr/>
              </a:pPr>
              <a:endParaRPr lang="en-US" sz="1463" dirty="0">
                <a:solidFill>
                  <a:srgbClr val="FFFFFF"/>
                </a:solidFill>
                <a:latin typeface="Calibri" panose="020F0502020204030204" pitchFamily="34" charset="0"/>
              </a:endParaRPr>
            </a:p>
          </p:txBody>
        </p:sp>
      </p:grpSp>
      <p:sp>
        <p:nvSpPr>
          <p:cNvPr id="2" name="TextBox 1">
            <a:extLst>
              <a:ext uri="{FF2B5EF4-FFF2-40B4-BE49-F238E27FC236}">
                <a16:creationId xmlns:a16="http://schemas.microsoft.com/office/drawing/2014/main" id="{34EDB9FA-EBCE-EDA7-0A04-32E4A6E597A9}"/>
              </a:ext>
            </a:extLst>
          </p:cNvPr>
          <p:cNvSpPr txBox="1"/>
          <p:nvPr/>
        </p:nvSpPr>
        <p:spPr>
          <a:xfrm>
            <a:off x="614676" y="1805013"/>
            <a:ext cx="6644586" cy="362407"/>
          </a:xfrm>
          <a:prstGeom prst="rect">
            <a:avLst/>
          </a:prstGeom>
          <a:noFill/>
          <a:effectLst>
            <a:outerShdw dist="50800" dir="2700000" algn="tl" rotWithShape="0">
              <a:schemeClr val="accent1">
                <a:alpha val="0"/>
              </a:schemeClr>
            </a:outerShdw>
          </a:effectLst>
        </p:spPr>
        <p:txBody>
          <a:bodyPr wrap="square" anchor="ctr" anchorCtr="0">
            <a:spAutoFit/>
          </a:bodyPr>
          <a:lstStyle>
            <a:defPPr>
              <a:defRPr lang="en-US"/>
            </a:defPPr>
            <a:lvl1pPr lvl="0" defTabSz="1625398">
              <a:lnSpc>
                <a:spcPct val="90000"/>
              </a:lnSpc>
              <a:spcBef>
                <a:spcPct val="0"/>
              </a:spcBef>
              <a:defRPr sz="6000" b="1">
                <a:solidFill>
                  <a:srgbClr val="FFFFFF"/>
                </a:solidFill>
                <a:latin typeface="Sofia Pro Bold" panose="020B0000000000000000" pitchFamily="34" charset="0"/>
              </a:defRPr>
            </a:lvl1pPr>
          </a:lstStyle>
          <a:p>
            <a:pPr algn="ctr" defTabSz="1320636">
              <a:defRPr/>
            </a:pPr>
            <a:r>
              <a:rPr lang="en-US" sz="1950" b="0" dirty="0">
                <a:solidFill>
                  <a:srgbClr val="EF6530"/>
                </a:solidFill>
                <a:latin typeface="Calibri" panose="020F0502020204030204" pitchFamily="34" charset="0"/>
              </a:rPr>
              <a:t>When we try and solve a paradox…</a:t>
            </a:r>
          </a:p>
        </p:txBody>
      </p:sp>
      <p:grpSp>
        <p:nvGrpSpPr>
          <p:cNvPr id="26" name="Group 25">
            <a:extLst>
              <a:ext uri="{FF2B5EF4-FFF2-40B4-BE49-F238E27FC236}">
                <a16:creationId xmlns:a16="http://schemas.microsoft.com/office/drawing/2014/main" id="{E80E32B8-42D9-29E7-3526-46442D7700EB}"/>
              </a:ext>
            </a:extLst>
          </p:cNvPr>
          <p:cNvGrpSpPr/>
          <p:nvPr/>
        </p:nvGrpSpPr>
        <p:grpSpPr>
          <a:xfrm>
            <a:off x="1371340" y="3271716"/>
            <a:ext cx="1952377" cy="1926740"/>
            <a:chOff x="679975" y="2858610"/>
            <a:chExt cx="1033478" cy="1019907"/>
          </a:xfrm>
          <a:solidFill>
            <a:schemeClr val="accent6">
              <a:lumMod val="75000"/>
            </a:schemeClr>
          </a:solidFill>
        </p:grpSpPr>
        <p:sp>
          <p:nvSpPr>
            <p:cNvPr id="27" name="Oval 26">
              <a:extLst>
                <a:ext uri="{FF2B5EF4-FFF2-40B4-BE49-F238E27FC236}">
                  <a16:creationId xmlns:a16="http://schemas.microsoft.com/office/drawing/2014/main" id="{89F3FBB9-D0CA-8DDD-A6D3-A65874ACBB13}"/>
                </a:ext>
              </a:extLst>
            </p:cNvPr>
            <p:cNvSpPr/>
            <p:nvPr/>
          </p:nvSpPr>
          <p:spPr>
            <a:xfrm rot="8100000">
              <a:off x="686760" y="2858610"/>
              <a:ext cx="1019907" cy="1019907"/>
            </a:xfrm>
            <a:prstGeom prst="ellipse">
              <a:avLst/>
            </a:prstGeom>
            <a:solidFill>
              <a:srgbClr val="8F06A8"/>
            </a:solidFill>
            <a:ln>
              <a:noFill/>
            </a:ln>
            <a:effectLst>
              <a:outerShdw dist="25400" dir="2700000" algn="tl" rotWithShape="0">
                <a:schemeClr val="accent1">
                  <a:alpha val="7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tIns="29250" bIns="0" rtlCol="0" anchor="ctr"/>
            <a:lstStyle/>
            <a:p>
              <a:pPr algn="ctr" defTabSz="990503">
                <a:defRPr/>
              </a:pPr>
              <a:endParaRPr lang="en-US" sz="2925" b="1" dirty="0">
                <a:solidFill>
                  <a:schemeClr val="bg1">
                    <a:lumMod val="95000"/>
                  </a:schemeClr>
                </a:solidFill>
                <a:latin typeface="Calibri" panose="020F0502020204030204" pitchFamily="34" charset="0"/>
                <a:sym typeface="Intro Lipton Alt" panose="02000000000000000000" pitchFamily="50" charset="0"/>
              </a:endParaRPr>
            </a:p>
          </p:txBody>
        </p:sp>
        <p:sp>
          <p:nvSpPr>
            <p:cNvPr id="28" name="text">
              <a:extLst>
                <a:ext uri="{FF2B5EF4-FFF2-40B4-BE49-F238E27FC236}">
                  <a16:creationId xmlns:a16="http://schemas.microsoft.com/office/drawing/2014/main" id="{AC935760-574F-5C32-297B-30EF0136B0E0}"/>
                </a:ext>
              </a:extLst>
            </p:cNvPr>
            <p:cNvSpPr/>
            <p:nvPr/>
          </p:nvSpPr>
          <p:spPr>
            <a:xfrm>
              <a:off x="679975" y="3061131"/>
              <a:ext cx="1033478" cy="614864"/>
            </a:xfrm>
            <a:prstGeom prst="rect">
              <a:avLst/>
            </a:prstGeom>
            <a:noFill/>
            <a:ln>
              <a:noFill/>
            </a:ln>
          </p:spPr>
          <p:txBody>
            <a:bodyPr spcFirstLastPara="1" wrap="square" lIns="0" tIns="29250" rIns="0" bIns="0" anchor="ctr" anchorCtr="0">
              <a:noAutofit/>
            </a:bodyPr>
            <a:lstStyle/>
            <a:p>
              <a:pPr algn="ctr" defTabSz="990527">
                <a:lnSpc>
                  <a:spcPct val="85000"/>
                </a:lnSpc>
                <a:buClr>
                  <a:srgbClr val="FFFFFF"/>
                </a:buClr>
                <a:buSzPts val="1200"/>
                <a:defRPr/>
              </a:pPr>
              <a:endParaRPr lang="en-US" sz="2925" b="1" dirty="0">
                <a:solidFill>
                  <a:schemeClr val="bg1">
                    <a:lumMod val="95000"/>
                  </a:schemeClr>
                </a:solidFill>
                <a:latin typeface="Calibri" panose="020F0502020204030204" pitchFamily="34" charset="0"/>
                <a:cs typeface="Calibri" panose="020F0502020204030204" pitchFamily="34" charset="0"/>
                <a:sym typeface="Intro Lipton Alt" panose="02000000000000000000" pitchFamily="50" charset="0"/>
              </a:endParaRPr>
            </a:p>
          </p:txBody>
        </p:sp>
      </p:grpSp>
      <p:sp>
        <p:nvSpPr>
          <p:cNvPr id="32" name="Oval 31">
            <a:extLst>
              <a:ext uri="{FF2B5EF4-FFF2-40B4-BE49-F238E27FC236}">
                <a16:creationId xmlns:a16="http://schemas.microsoft.com/office/drawing/2014/main" id="{EB9CE45A-1B08-5D8F-4E02-ABA51BD9A86A}"/>
              </a:ext>
            </a:extLst>
          </p:cNvPr>
          <p:cNvSpPr/>
          <p:nvPr/>
        </p:nvSpPr>
        <p:spPr>
          <a:xfrm rot="8100000">
            <a:off x="3839269" y="3001348"/>
            <a:ext cx="2786183" cy="2786183"/>
          </a:xfrm>
          <a:prstGeom prst="ellipse">
            <a:avLst/>
          </a:prstGeom>
          <a:solidFill>
            <a:srgbClr val="008F00"/>
          </a:solidFill>
          <a:ln>
            <a:noFill/>
          </a:ln>
          <a:effectLst>
            <a:outerShdw dist="25400" dir="2700000" algn="tl" rotWithShape="0">
              <a:schemeClr val="accent1">
                <a:alpha val="7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tIns="29250" bIns="0" rtlCol="0" anchor="ctr"/>
          <a:lstStyle/>
          <a:p>
            <a:pPr algn="ctr" defTabSz="990503">
              <a:defRPr/>
            </a:pPr>
            <a:endParaRPr lang="en-US" sz="2925" b="1" dirty="0">
              <a:solidFill>
                <a:srgbClr val="FFFFFF"/>
              </a:solidFill>
              <a:latin typeface="Calibri" panose="020F0502020204030204" pitchFamily="34" charset="0"/>
              <a:sym typeface="Intro Lipton Alt" panose="02000000000000000000" pitchFamily="50" charset="0"/>
            </a:endParaRPr>
          </a:p>
        </p:txBody>
      </p:sp>
      <p:grpSp>
        <p:nvGrpSpPr>
          <p:cNvPr id="22" name="Group 21">
            <a:extLst>
              <a:ext uri="{FF2B5EF4-FFF2-40B4-BE49-F238E27FC236}">
                <a16:creationId xmlns:a16="http://schemas.microsoft.com/office/drawing/2014/main" id="{68B48419-2E64-9A61-73D4-C334954CB11A}"/>
              </a:ext>
            </a:extLst>
          </p:cNvPr>
          <p:cNvGrpSpPr/>
          <p:nvPr/>
        </p:nvGrpSpPr>
        <p:grpSpPr>
          <a:xfrm>
            <a:off x="7032375" y="3300910"/>
            <a:ext cx="2065078" cy="2037960"/>
            <a:chOff x="679975" y="2858610"/>
            <a:chExt cx="1033478" cy="1019907"/>
          </a:xfrm>
          <a:solidFill>
            <a:srgbClr val="F5913B"/>
          </a:solidFill>
        </p:grpSpPr>
        <p:sp>
          <p:nvSpPr>
            <p:cNvPr id="23" name="Oval 22">
              <a:extLst>
                <a:ext uri="{FF2B5EF4-FFF2-40B4-BE49-F238E27FC236}">
                  <a16:creationId xmlns:a16="http://schemas.microsoft.com/office/drawing/2014/main" id="{1F4DC600-360A-8E54-48AE-B11BB195D989}"/>
                </a:ext>
              </a:extLst>
            </p:cNvPr>
            <p:cNvSpPr/>
            <p:nvPr/>
          </p:nvSpPr>
          <p:spPr>
            <a:xfrm rot="8100000">
              <a:off x="686760" y="2858610"/>
              <a:ext cx="1019907" cy="1019907"/>
            </a:xfrm>
            <a:prstGeom prst="ellipse">
              <a:avLst/>
            </a:prstGeom>
            <a:grpFill/>
            <a:ln>
              <a:noFill/>
            </a:ln>
            <a:effectLst>
              <a:outerShdw dist="25400" dir="2700000" algn="tl" rotWithShape="0">
                <a:schemeClr val="accent1">
                  <a:alpha val="78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tIns="29250" bIns="0" rtlCol="0" anchor="ctr"/>
            <a:lstStyle/>
            <a:p>
              <a:pPr algn="ctr" defTabSz="990503">
                <a:defRPr/>
              </a:pPr>
              <a:endParaRPr lang="en-US" sz="2925" b="1" dirty="0">
                <a:solidFill>
                  <a:srgbClr val="FFFFFF"/>
                </a:solidFill>
                <a:latin typeface="Calibri" panose="020F0502020204030204" pitchFamily="34" charset="0"/>
                <a:sym typeface="Intro Lipton Alt" panose="02000000000000000000" pitchFamily="50" charset="0"/>
              </a:endParaRPr>
            </a:p>
          </p:txBody>
        </p:sp>
        <p:sp>
          <p:nvSpPr>
            <p:cNvPr id="24" name="text">
              <a:extLst>
                <a:ext uri="{FF2B5EF4-FFF2-40B4-BE49-F238E27FC236}">
                  <a16:creationId xmlns:a16="http://schemas.microsoft.com/office/drawing/2014/main" id="{C342A845-92B4-8B82-DDDF-2A65BBEE8321}"/>
                </a:ext>
              </a:extLst>
            </p:cNvPr>
            <p:cNvSpPr/>
            <p:nvPr/>
          </p:nvSpPr>
          <p:spPr>
            <a:xfrm>
              <a:off x="679975" y="3061131"/>
              <a:ext cx="1033478" cy="614864"/>
            </a:xfrm>
            <a:prstGeom prst="rect">
              <a:avLst/>
            </a:prstGeom>
            <a:noFill/>
            <a:ln>
              <a:noFill/>
            </a:ln>
          </p:spPr>
          <p:txBody>
            <a:bodyPr spcFirstLastPara="1" wrap="square" lIns="0" tIns="29250" rIns="0" bIns="0" anchor="ctr" anchorCtr="0">
              <a:noAutofit/>
            </a:bodyPr>
            <a:lstStyle/>
            <a:p>
              <a:pPr algn="ctr" defTabSz="990527">
                <a:lnSpc>
                  <a:spcPct val="85000"/>
                </a:lnSpc>
                <a:buClr>
                  <a:srgbClr val="FFFFFF"/>
                </a:buClr>
                <a:buSzPts val="1200"/>
                <a:defRPr/>
              </a:pPr>
              <a:endParaRPr lang="en-US" sz="2925" b="1" dirty="0">
                <a:solidFill>
                  <a:srgbClr val="131C50"/>
                </a:solidFill>
                <a:latin typeface="Calibri" panose="020F0502020204030204" pitchFamily="34" charset="0"/>
                <a:cs typeface="Calibri" panose="020F0502020204030204" pitchFamily="34" charset="0"/>
                <a:sym typeface="Intro Lipton Alt" panose="02000000000000000000" pitchFamily="50" charset="0"/>
              </a:endParaRPr>
            </a:p>
          </p:txBody>
        </p:sp>
      </p:grpSp>
      <p:sp>
        <p:nvSpPr>
          <p:cNvPr id="18" name="Rectangle 17">
            <a:extLst>
              <a:ext uri="{FF2B5EF4-FFF2-40B4-BE49-F238E27FC236}">
                <a16:creationId xmlns:a16="http://schemas.microsoft.com/office/drawing/2014/main" id="{DE6BF52F-BD26-8215-E661-31397C5B560A}"/>
              </a:ext>
            </a:extLst>
          </p:cNvPr>
          <p:cNvSpPr/>
          <p:nvPr/>
        </p:nvSpPr>
        <p:spPr>
          <a:xfrm>
            <a:off x="7025089" y="3724030"/>
            <a:ext cx="2040789" cy="1329979"/>
          </a:xfrm>
          <a:prstGeom prst="rect">
            <a:avLst/>
          </a:prstGeom>
          <a:noFill/>
        </p:spPr>
        <p:txBody>
          <a:bodyPr wrap="square" anchor="ctr" anchorCtr="0">
            <a:spAutoFit/>
          </a:bodyPr>
          <a:lstStyle/>
          <a:p>
            <a:pPr algn="ctr" defTabSz="1320636">
              <a:spcBef>
                <a:spcPct val="0"/>
              </a:spcBef>
              <a:defRPr/>
            </a:pPr>
            <a:r>
              <a:rPr lang="en-US" sz="2681" b="1" dirty="0">
                <a:solidFill>
                  <a:srgbClr val="FFFFFF"/>
                </a:solidFill>
                <a:effectLst>
                  <a:outerShdw dist="76200" dir="2400000" algn="tl" rotWithShape="0">
                    <a:srgbClr val="131C50"/>
                  </a:outerShdw>
                </a:effectLst>
                <a:latin typeface="Calibri" panose="020F0502020204030204" pitchFamily="34" charset="0"/>
              </a:rPr>
              <a:t>AVOID, STUCK, TOXIC</a:t>
            </a:r>
            <a:endParaRPr lang="en-US" sz="2031" b="1" dirty="0">
              <a:solidFill>
                <a:schemeClr val="bg1">
                  <a:lumMod val="95000"/>
                </a:schemeClr>
              </a:solidFill>
              <a:effectLst>
                <a:outerShdw dist="76200" dir="2400000" algn="tl" rotWithShape="0">
                  <a:srgbClr val="131C50">
                    <a:alpha val="0"/>
                  </a:srgbClr>
                </a:outerShdw>
              </a:effectLst>
              <a:latin typeface="Calibri" panose="020F0502020204030204" pitchFamily="34" charset="0"/>
            </a:endParaRPr>
          </a:p>
        </p:txBody>
      </p:sp>
      <p:sp>
        <p:nvSpPr>
          <p:cNvPr id="10" name="Rectangle 9">
            <a:extLst>
              <a:ext uri="{FF2B5EF4-FFF2-40B4-BE49-F238E27FC236}">
                <a16:creationId xmlns:a16="http://schemas.microsoft.com/office/drawing/2014/main" id="{23D627EC-B998-BE2F-50EA-2505A132661C}"/>
              </a:ext>
            </a:extLst>
          </p:cNvPr>
          <p:cNvSpPr/>
          <p:nvPr/>
        </p:nvSpPr>
        <p:spPr>
          <a:xfrm>
            <a:off x="3894638" y="3349525"/>
            <a:ext cx="2659966" cy="1971052"/>
          </a:xfrm>
          <a:prstGeom prst="rect">
            <a:avLst/>
          </a:prstGeom>
          <a:noFill/>
        </p:spPr>
        <p:txBody>
          <a:bodyPr wrap="square" anchor="ctr" anchorCtr="0">
            <a:spAutoFit/>
          </a:bodyPr>
          <a:lstStyle/>
          <a:p>
            <a:pPr algn="ctr" defTabSz="1320636">
              <a:spcBef>
                <a:spcPct val="0"/>
              </a:spcBef>
              <a:spcAft>
                <a:spcPts val="488"/>
              </a:spcAft>
              <a:defRPr/>
            </a:pPr>
            <a:r>
              <a:rPr lang="en-US" sz="2275" b="1" dirty="0">
                <a:solidFill>
                  <a:srgbClr val="FFFFFF"/>
                </a:solidFill>
                <a:effectLst>
                  <a:outerShdw dist="76200" dir="2400000" algn="tl" rotWithShape="0">
                    <a:srgbClr val="131C50"/>
                  </a:outerShdw>
                </a:effectLst>
                <a:latin typeface="Calibri" panose="020F0502020204030204" pitchFamily="34" charset="0"/>
              </a:rPr>
              <a:t>PASSIVE ACCEPTANCE</a:t>
            </a:r>
          </a:p>
          <a:p>
            <a:pPr algn="ctr" defTabSz="1320636">
              <a:spcBef>
                <a:spcPct val="0"/>
              </a:spcBef>
              <a:spcAft>
                <a:spcPts val="488"/>
              </a:spcAft>
              <a:defRPr/>
            </a:pPr>
            <a:r>
              <a:rPr lang="en-US" sz="2275" b="1" dirty="0">
                <a:solidFill>
                  <a:srgbClr val="FFFFFF"/>
                </a:solidFill>
                <a:effectLst>
                  <a:outerShdw dist="76200" dir="2400000" algn="tl" rotWithShape="0">
                    <a:srgbClr val="131C50"/>
                  </a:outerShdw>
                </a:effectLst>
                <a:latin typeface="Calibri" panose="020F0502020204030204" pitchFamily="34" charset="0"/>
              </a:rPr>
              <a:t>PASSIVE RESISTANCE</a:t>
            </a:r>
          </a:p>
          <a:p>
            <a:pPr algn="ctr" defTabSz="1320636">
              <a:spcBef>
                <a:spcPct val="0"/>
              </a:spcBef>
              <a:spcAft>
                <a:spcPts val="488"/>
              </a:spcAft>
              <a:defRPr/>
            </a:pPr>
            <a:r>
              <a:rPr lang="en-US" sz="2275" dirty="0">
                <a:solidFill>
                  <a:srgbClr val="FFFFFF"/>
                </a:solidFill>
                <a:effectLst>
                  <a:outerShdw dist="76200" dir="2400000" algn="tl" rotWithShape="0">
                    <a:srgbClr val="131C50"/>
                  </a:outerShdw>
                </a:effectLst>
                <a:latin typeface="Calibri" panose="020F0502020204030204" pitchFamily="34" charset="0"/>
              </a:rPr>
              <a:t>PASSIVE</a:t>
            </a:r>
            <a:br>
              <a:rPr lang="en-US" sz="2275" dirty="0">
                <a:solidFill>
                  <a:srgbClr val="FFFFFF"/>
                </a:solidFill>
                <a:effectLst>
                  <a:outerShdw dist="76200" dir="2400000" algn="tl" rotWithShape="0">
                    <a:srgbClr val="131C50"/>
                  </a:outerShdw>
                </a:effectLst>
                <a:latin typeface="Calibri" panose="020F0502020204030204" pitchFamily="34" charset="0"/>
              </a:rPr>
            </a:br>
            <a:r>
              <a:rPr lang="en-US" sz="2275" dirty="0">
                <a:solidFill>
                  <a:srgbClr val="FFFFFF"/>
                </a:solidFill>
                <a:effectLst>
                  <a:outerShdw dist="76200" dir="2400000" algn="tl" rotWithShape="0">
                    <a:srgbClr val="131C50"/>
                  </a:outerShdw>
                </a:effectLst>
                <a:latin typeface="Calibri" panose="020F0502020204030204" pitchFamily="34" charset="0"/>
              </a:rPr>
              <a:t>AGGRESSIVE</a:t>
            </a:r>
            <a:r>
              <a:rPr lang="en-US" sz="2275" b="1" dirty="0">
                <a:solidFill>
                  <a:srgbClr val="FFFFFF"/>
                </a:solidFill>
                <a:effectLst>
                  <a:outerShdw dist="76200" dir="2400000" algn="tl" rotWithShape="0">
                    <a:srgbClr val="131C50"/>
                  </a:outerShdw>
                </a:effectLst>
                <a:latin typeface="Calibri" panose="020F0502020204030204" pitchFamily="34" charset="0"/>
              </a:rPr>
              <a:t> </a:t>
            </a:r>
            <a:endParaRPr lang="en-US" sz="2275" b="1" dirty="0">
              <a:solidFill>
                <a:schemeClr val="bg1">
                  <a:lumMod val="95000"/>
                </a:schemeClr>
              </a:solidFill>
              <a:effectLst>
                <a:outerShdw dist="76200" dir="2400000" algn="tl" rotWithShape="0">
                  <a:srgbClr val="131C50">
                    <a:alpha val="0"/>
                  </a:srgbClr>
                </a:outerShdw>
              </a:effectLst>
              <a:latin typeface="Calibri" panose="020F0502020204030204" pitchFamily="34" charset="0"/>
            </a:endParaRPr>
          </a:p>
        </p:txBody>
      </p:sp>
      <p:sp>
        <p:nvSpPr>
          <p:cNvPr id="69" name="Rectangle 68">
            <a:extLst>
              <a:ext uri="{FF2B5EF4-FFF2-40B4-BE49-F238E27FC236}">
                <a16:creationId xmlns:a16="http://schemas.microsoft.com/office/drawing/2014/main" id="{14022814-4638-A0EF-CC90-0550151468C9}"/>
              </a:ext>
            </a:extLst>
          </p:cNvPr>
          <p:cNvSpPr/>
          <p:nvPr/>
        </p:nvSpPr>
        <p:spPr>
          <a:xfrm>
            <a:off x="1360274" y="4082420"/>
            <a:ext cx="1933410" cy="463845"/>
          </a:xfrm>
          <a:prstGeom prst="rect">
            <a:avLst/>
          </a:prstGeom>
          <a:noFill/>
        </p:spPr>
        <p:txBody>
          <a:bodyPr wrap="square" anchor="ctr" anchorCtr="0">
            <a:spAutoFit/>
          </a:bodyPr>
          <a:lstStyle/>
          <a:p>
            <a:pPr algn="ctr" defTabSz="1320636">
              <a:lnSpc>
                <a:spcPct val="90000"/>
              </a:lnSpc>
              <a:spcBef>
                <a:spcPct val="0"/>
              </a:spcBef>
              <a:defRPr/>
            </a:pPr>
            <a:r>
              <a:rPr lang="en-US" sz="2681" b="1" dirty="0">
                <a:solidFill>
                  <a:schemeClr val="bg1">
                    <a:lumMod val="95000"/>
                  </a:schemeClr>
                </a:solidFill>
                <a:effectLst>
                  <a:outerShdw dist="76200" dir="2400000" algn="tl" rotWithShape="0">
                    <a:srgbClr val="131C50"/>
                  </a:outerShdw>
                </a:effectLst>
                <a:latin typeface="Calibri" panose="020F0502020204030204" pitchFamily="34" charset="0"/>
              </a:rPr>
              <a:t>CONFLICT</a:t>
            </a:r>
            <a:endParaRPr lang="en-US" sz="2031" b="1" dirty="0">
              <a:solidFill>
                <a:schemeClr val="bg1">
                  <a:lumMod val="95000"/>
                </a:schemeClr>
              </a:solidFill>
              <a:effectLst>
                <a:outerShdw dist="76200" dir="2400000" algn="tl" rotWithShape="0">
                  <a:srgbClr val="131C50">
                    <a:alpha val="0"/>
                  </a:srgbClr>
                </a:outerShdw>
              </a:effectLst>
              <a:latin typeface="Calibri" panose="020F0502020204030204" pitchFamily="34" charset="0"/>
            </a:endParaRPr>
          </a:p>
        </p:txBody>
      </p:sp>
    </p:spTree>
    <p:extLst>
      <p:ext uri="{BB962C8B-B14F-4D97-AF65-F5344CB8AC3E}">
        <p14:creationId xmlns:p14="http://schemas.microsoft.com/office/powerpoint/2010/main" val="284591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250" fill="hold"/>
                                        <p:tgtEl>
                                          <p:spTgt spid="61"/>
                                        </p:tgtEl>
                                        <p:attrNameLst>
                                          <p:attrName>ppt_w</p:attrName>
                                        </p:attrNameLst>
                                      </p:cBhvr>
                                      <p:tavLst>
                                        <p:tav tm="0">
                                          <p:val>
                                            <p:strVal val="2/3*#ppt_w"/>
                                          </p:val>
                                        </p:tav>
                                        <p:tav tm="100000">
                                          <p:val>
                                            <p:strVal val="#ppt_w"/>
                                          </p:val>
                                        </p:tav>
                                      </p:tavLst>
                                    </p:anim>
                                    <p:anim calcmode="lin" valueType="num">
                                      <p:cBhvr>
                                        <p:cTn id="8" dur="250" fill="hold"/>
                                        <p:tgtEl>
                                          <p:spTgt spid="61"/>
                                        </p:tgtEl>
                                        <p:attrNameLst>
                                          <p:attrName>ppt_h</p:attrName>
                                        </p:attrNameLst>
                                      </p:cBhvr>
                                      <p:tavLst>
                                        <p:tav tm="0">
                                          <p:val>
                                            <p:strVal val="2/3*#ppt_h"/>
                                          </p:val>
                                        </p:tav>
                                        <p:tav tm="100000">
                                          <p:val>
                                            <p:strVal val="#ppt_h"/>
                                          </p:val>
                                        </p:tav>
                                      </p:tavLst>
                                    </p:anim>
                                  </p:childTnLst>
                                </p:cTn>
                              </p:par>
                              <p:par>
                                <p:cTn id="9" presetID="10" presetClass="entr" presetSubtype="0" fill="hold" grpId="1" nodeType="with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par>
                                <p:cTn id="12" presetID="6" presetClass="emph" presetSubtype="0" fill="hold" grpId="2" nodeType="withEffect">
                                  <p:stCondLst>
                                    <p:cond delay="0"/>
                                  </p:stCondLst>
                                  <p:childTnLst>
                                    <p:animScale>
                                      <p:cBhvr>
                                        <p:cTn id="13" dur="10" fill="hold"/>
                                        <p:tgtEl>
                                          <p:spTgt spid="61"/>
                                        </p:tgtEl>
                                      </p:cBhvr>
                                      <p:by x="80000" y="80000"/>
                                    </p:animScale>
                                  </p:childTnLst>
                                </p:cTn>
                              </p:par>
                              <p:par>
                                <p:cTn id="14" presetID="6" presetClass="emph" presetSubtype="0" decel="100000" fill="hold" grpId="3" nodeType="withEffect">
                                  <p:stCondLst>
                                    <p:cond delay="0"/>
                                  </p:stCondLst>
                                  <p:childTnLst>
                                    <p:animScale>
                                      <p:cBhvr>
                                        <p:cTn id="15" dur="750" fill="hold"/>
                                        <p:tgtEl>
                                          <p:spTgt spid="61"/>
                                        </p:tgtEl>
                                      </p:cBhvr>
                                      <p:by x="125000" y="125000"/>
                                    </p:animScale>
                                  </p:childTnLst>
                                </p:cTn>
                              </p:par>
                              <p:par>
                                <p:cTn id="16" presetID="23" presetClass="entr" presetSubtype="27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250" fill="hold"/>
                                        <p:tgtEl>
                                          <p:spTgt spid="2"/>
                                        </p:tgtEl>
                                        <p:attrNameLst>
                                          <p:attrName>ppt_w</p:attrName>
                                        </p:attrNameLst>
                                      </p:cBhvr>
                                      <p:tavLst>
                                        <p:tav tm="0">
                                          <p:val>
                                            <p:strVal val="2/3*#ppt_w"/>
                                          </p:val>
                                        </p:tav>
                                        <p:tav tm="100000">
                                          <p:val>
                                            <p:strVal val="#ppt_w"/>
                                          </p:val>
                                        </p:tav>
                                      </p:tavLst>
                                    </p:anim>
                                    <p:anim calcmode="lin" valueType="num">
                                      <p:cBhvr>
                                        <p:cTn id="19" dur="250" fill="hold"/>
                                        <p:tgtEl>
                                          <p:spTgt spid="2"/>
                                        </p:tgtEl>
                                        <p:attrNameLst>
                                          <p:attrName>ppt_h</p:attrName>
                                        </p:attrNameLst>
                                      </p:cBhvr>
                                      <p:tavLst>
                                        <p:tav tm="0">
                                          <p:val>
                                            <p:strVal val="2/3*#ppt_h"/>
                                          </p:val>
                                        </p:tav>
                                        <p:tav tm="100000">
                                          <p:val>
                                            <p:strVal val="#ppt_h"/>
                                          </p:val>
                                        </p:tav>
                                      </p:tavLst>
                                    </p:anim>
                                  </p:childTnLst>
                                </p:cTn>
                              </p:par>
                              <p:par>
                                <p:cTn id="20" presetID="10" presetClass="entr" presetSubtype="0" fill="hold" grpId="1"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6" presetClass="emph" presetSubtype="0" fill="hold" grpId="2" nodeType="withEffect">
                                  <p:stCondLst>
                                    <p:cond delay="0"/>
                                  </p:stCondLst>
                                  <p:childTnLst>
                                    <p:animScale>
                                      <p:cBhvr>
                                        <p:cTn id="24" dur="10" fill="hold"/>
                                        <p:tgtEl>
                                          <p:spTgt spid="2"/>
                                        </p:tgtEl>
                                      </p:cBhvr>
                                      <p:by x="80000" y="80000"/>
                                    </p:animScale>
                                  </p:childTnLst>
                                </p:cTn>
                              </p:par>
                              <p:par>
                                <p:cTn id="25" presetID="6" presetClass="emph" presetSubtype="0" decel="100000" fill="hold" grpId="3" nodeType="withEffect">
                                  <p:stCondLst>
                                    <p:cond delay="0"/>
                                  </p:stCondLst>
                                  <p:childTnLst>
                                    <p:animScale>
                                      <p:cBhvr>
                                        <p:cTn id="26" dur="750" fill="hold"/>
                                        <p:tgtEl>
                                          <p:spTgt spid="2"/>
                                        </p:tgtEl>
                                      </p:cBhvr>
                                      <p:by x="125000" y="125000"/>
                                    </p:animScale>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6" presetClass="emph" presetSubtype="0" fill="hold" grpId="1" nodeType="withEffect">
                                  <p:stCondLst>
                                    <p:cond delay="0"/>
                                  </p:stCondLst>
                                  <p:childTnLst>
                                    <p:animScale>
                                      <p:cBhvr>
                                        <p:cTn id="31" dur="10" fill="hold"/>
                                        <p:tgtEl>
                                          <p:spTgt spid="4"/>
                                        </p:tgtEl>
                                      </p:cBhvr>
                                      <p:by x="111100" y="111100"/>
                                    </p:animScale>
                                  </p:childTnLst>
                                </p:cTn>
                              </p:par>
                              <p:par>
                                <p:cTn id="32" presetID="6" presetClass="emph" presetSubtype="0" decel="100000" fill="hold" grpId="2" nodeType="withEffect">
                                  <p:stCondLst>
                                    <p:cond delay="0"/>
                                  </p:stCondLst>
                                  <p:childTnLst>
                                    <p:animScale>
                                      <p:cBhvr>
                                        <p:cTn id="33" dur="750" fill="hold"/>
                                        <p:tgtEl>
                                          <p:spTgt spid="4"/>
                                        </p:tgtEl>
                                      </p:cBhvr>
                                      <p:by x="90000" y="90000"/>
                                    </p:animScale>
                                  </p:childTnLst>
                                </p:cTn>
                              </p:par>
                              <p:par>
                                <p:cTn id="34" presetID="10" presetClass="entr" presetSubtype="0" fill="hold" grpId="0" nodeType="withEffect">
                                  <p:stCondLst>
                                    <p:cond delay="3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6" presetClass="emph" presetSubtype="0" fill="hold" grpId="1" nodeType="withEffect">
                                  <p:stCondLst>
                                    <p:cond delay="300"/>
                                  </p:stCondLst>
                                  <p:childTnLst>
                                    <p:animScale>
                                      <p:cBhvr>
                                        <p:cTn id="38" dur="10" fill="hold"/>
                                        <p:tgtEl>
                                          <p:spTgt spid="17"/>
                                        </p:tgtEl>
                                      </p:cBhvr>
                                      <p:by x="125000" y="125000"/>
                                    </p:animScale>
                                  </p:childTnLst>
                                </p:cTn>
                              </p:par>
                              <p:par>
                                <p:cTn id="39" presetID="6" presetClass="emph" presetSubtype="0" decel="100000" fill="hold" grpId="2" nodeType="withEffect">
                                  <p:stCondLst>
                                    <p:cond delay="300"/>
                                  </p:stCondLst>
                                  <p:childTnLst>
                                    <p:animScale>
                                      <p:cBhvr>
                                        <p:cTn id="40" dur="750" fill="hold"/>
                                        <p:tgtEl>
                                          <p:spTgt spid="17"/>
                                        </p:tgtEl>
                                      </p:cBhvr>
                                      <p:by x="80000" y="80000"/>
                                    </p:animScale>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dissolve">
                                      <p:cBhvr>
                                        <p:cTn id="45" dur="500"/>
                                        <p:tgtEl>
                                          <p:spTgt spid="26"/>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dissolve">
                                      <p:cBhvr>
                                        <p:cTn id="48" dur="500"/>
                                        <p:tgtEl>
                                          <p:spTgt spid="69"/>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dissolve">
                                      <p:cBhvr>
                                        <p:cTn id="53" dur="500"/>
                                        <p:tgtEl>
                                          <p:spTgt spid="18"/>
                                        </p:tgtEl>
                                      </p:cBhvr>
                                    </p:animEffect>
                                  </p:childTnLst>
                                </p:cTn>
                              </p:par>
                              <p:par>
                                <p:cTn id="54" presetID="9"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dissolve">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dissolve">
                                      <p:cBhvr>
                                        <p:cTn id="61" dur="500"/>
                                        <p:tgtEl>
                                          <p:spTgt spid="32"/>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dissolve">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7" grpId="2" animBg="1"/>
      <p:bldP spid="4" grpId="0" animBg="1"/>
      <p:bldP spid="4" grpId="1" animBg="1"/>
      <p:bldP spid="4" grpId="2" animBg="1"/>
      <p:bldP spid="61" grpId="0"/>
      <p:bldP spid="61" grpId="1"/>
      <p:bldP spid="61" grpId="2"/>
      <p:bldP spid="61" grpId="3"/>
      <p:bldP spid="2" grpId="0"/>
      <p:bldP spid="2" grpId="1"/>
      <p:bldP spid="2" grpId="2"/>
      <p:bldP spid="2" grpId="3"/>
      <p:bldP spid="32" grpId="0" animBg="1"/>
      <p:bldP spid="18" grpId="0"/>
      <p:bldP spid="10" grpId="0"/>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EAE8E-C71E-6362-87E5-E522E43BD89F}"/>
            </a:ext>
          </a:extLst>
        </p:cNvPr>
        <p:cNvGrpSpPr/>
        <p:nvPr/>
      </p:nvGrpSpPr>
      <p:grpSpPr>
        <a:xfrm>
          <a:off x="0" y="0"/>
          <a:ext cx="0" cy="0"/>
          <a:chOff x="0" y="0"/>
          <a:chExt cx="0" cy="0"/>
        </a:xfrm>
      </p:grpSpPr>
      <p:sp>
        <p:nvSpPr>
          <p:cNvPr id="10" name="Freeform: Shape 14">
            <a:extLst>
              <a:ext uri="{FF2B5EF4-FFF2-40B4-BE49-F238E27FC236}">
                <a16:creationId xmlns:a16="http://schemas.microsoft.com/office/drawing/2014/main" id="{76B27297-9F63-5896-2F20-E27C99FA6336}"/>
              </a:ext>
            </a:extLst>
          </p:cNvPr>
          <p:cNvSpPr/>
          <p:nvPr/>
        </p:nvSpPr>
        <p:spPr>
          <a:xfrm>
            <a:off x="0" y="0"/>
            <a:ext cx="9906000" cy="6858000"/>
          </a:xfrm>
          <a:custGeom>
            <a:avLst/>
            <a:gdLst>
              <a:gd name="connsiteX0" fmla="*/ 0 w 12192000"/>
              <a:gd name="connsiteY0" fmla="*/ 0 h 7284720"/>
              <a:gd name="connsiteX1" fmla="*/ 12192000 w 12192000"/>
              <a:gd name="connsiteY1" fmla="*/ 0 h 7284720"/>
              <a:gd name="connsiteX2" fmla="*/ 12192000 w 12192000"/>
              <a:gd name="connsiteY2" fmla="*/ 7284720 h 7284720"/>
              <a:gd name="connsiteX3" fmla="*/ 0 w 12192000"/>
              <a:gd name="connsiteY3" fmla="*/ 7284720 h 7284720"/>
            </a:gdLst>
            <a:ahLst/>
            <a:cxnLst>
              <a:cxn ang="0">
                <a:pos x="connsiteX0" y="connsiteY0"/>
              </a:cxn>
              <a:cxn ang="0">
                <a:pos x="connsiteX1" y="connsiteY1"/>
              </a:cxn>
              <a:cxn ang="0">
                <a:pos x="connsiteX2" y="connsiteY2"/>
              </a:cxn>
              <a:cxn ang="0">
                <a:pos x="connsiteX3" y="connsiteY3"/>
              </a:cxn>
            </a:cxnLst>
            <a:rect l="l" t="t" r="r" b="b"/>
            <a:pathLst>
              <a:path w="12192000" h="7284720">
                <a:moveTo>
                  <a:pt x="0" y="0"/>
                </a:moveTo>
                <a:lnTo>
                  <a:pt x="12192000" y="0"/>
                </a:lnTo>
                <a:lnTo>
                  <a:pt x="12192000" y="7284720"/>
                </a:lnTo>
                <a:lnTo>
                  <a:pt x="0" y="7284720"/>
                </a:lnTo>
                <a:close/>
              </a:path>
            </a:pathLst>
          </a:custGeom>
          <a:solidFill>
            <a:srgbClr val="002060"/>
          </a:solidFill>
          <a:ln w="10160" cap="flat">
            <a:noFill/>
            <a:prstDash val="solid"/>
            <a:miter/>
          </a:ln>
        </p:spPr>
        <p:txBody>
          <a:bodyPr rtlCol="0" anchor="ctr"/>
          <a:lstStyle/>
          <a:p>
            <a:endParaRPr lang="en-GB" sz="1012" dirty="0">
              <a:latin typeface="Calibri" panose="020F0502020204030204" pitchFamily="34" charset="0"/>
            </a:endParaRPr>
          </a:p>
        </p:txBody>
      </p:sp>
      <p:pic>
        <p:nvPicPr>
          <p:cNvPr id="14" name="Imagem 13" descr="Forma, Círculo&#10;&#10;O conteúdo gerado por IA pode estar incorreto.">
            <a:extLst>
              <a:ext uri="{FF2B5EF4-FFF2-40B4-BE49-F238E27FC236}">
                <a16:creationId xmlns:a16="http://schemas.microsoft.com/office/drawing/2014/main" id="{156B8DC2-5D27-C74B-0363-5FC5FF56BC7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10800000" flipV="1">
            <a:off x="0" y="0"/>
            <a:ext cx="4727864" cy="3162467"/>
          </a:xfrm>
          <a:prstGeom prst="rect">
            <a:avLst/>
          </a:prstGeom>
        </p:spPr>
      </p:pic>
      <p:sp>
        <p:nvSpPr>
          <p:cNvPr id="6" name="TextBox 5">
            <a:extLst>
              <a:ext uri="{FF2B5EF4-FFF2-40B4-BE49-F238E27FC236}">
                <a16:creationId xmlns:a16="http://schemas.microsoft.com/office/drawing/2014/main" id="{A64B3354-DDC2-01E1-4E78-33196E371FC9}"/>
              </a:ext>
            </a:extLst>
          </p:cNvPr>
          <p:cNvSpPr txBox="1"/>
          <p:nvPr/>
        </p:nvSpPr>
        <p:spPr>
          <a:xfrm>
            <a:off x="134737" y="516543"/>
            <a:ext cx="3732775" cy="2142894"/>
          </a:xfrm>
          <a:prstGeom prst="rect">
            <a:avLst/>
          </a:prstGeom>
          <a:noFill/>
          <a:ln>
            <a:noFill/>
          </a:ln>
        </p:spPr>
        <p:txBody>
          <a:bodyPr wrap="square">
            <a:spAutoFit/>
          </a:bodyPr>
          <a:lstStyle/>
          <a:p>
            <a:pPr algn="ctr">
              <a:spcAft>
                <a:spcPts val="154"/>
              </a:spcAft>
              <a:defRPr/>
            </a:pPr>
            <a:r>
              <a:rPr lang="en-US" sz="2925" b="1" dirty="0">
                <a:solidFill>
                  <a:prstClr val="white"/>
                </a:solidFill>
                <a:latin typeface="Calibri" panose="020F0502020204030204" pitchFamily="34" charset="0"/>
              </a:rPr>
              <a:t>When we identify </a:t>
            </a:r>
          </a:p>
          <a:p>
            <a:pPr algn="ctr">
              <a:spcAft>
                <a:spcPts val="154"/>
              </a:spcAft>
              <a:defRPr/>
            </a:pPr>
            <a:r>
              <a:rPr lang="en-US" sz="2925" b="1" dirty="0">
                <a:solidFill>
                  <a:prstClr val="white"/>
                </a:solidFill>
                <a:latin typeface="Calibri" panose="020F0502020204030204" pitchFamily="34" charset="0"/>
              </a:rPr>
              <a:t>a Paradox, </a:t>
            </a:r>
            <a:br>
              <a:rPr lang="en-US" sz="2925" b="1" dirty="0">
                <a:solidFill>
                  <a:prstClr val="white"/>
                </a:solidFill>
                <a:latin typeface="Calibri" panose="020F0502020204030204" pitchFamily="34" charset="0"/>
              </a:rPr>
            </a:br>
            <a:r>
              <a:rPr lang="en-US" sz="2925" b="1" dirty="0">
                <a:solidFill>
                  <a:srgbClr val="E6CB7D"/>
                </a:solidFill>
                <a:latin typeface="Calibri" panose="020F0502020204030204" pitchFamily="34" charset="0"/>
              </a:rPr>
              <a:t>we need</a:t>
            </a:r>
          </a:p>
          <a:p>
            <a:pPr algn="ctr">
              <a:spcAft>
                <a:spcPts val="154"/>
              </a:spcAft>
              <a:defRPr/>
            </a:pPr>
            <a:r>
              <a:rPr lang="en-US" sz="2925" b="1" dirty="0">
                <a:solidFill>
                  <a:srgbClr val="E6CB7D"/>
                </a:solidFill>
                <a:latin typeface="Calibri" panose="020F0502020204030204" pitchFamily="34" charset="0"/>
              </a:rPr>
              <a:t>a mindset shift.</a:t>
            </a:r>
          </a:p>
          <a:p>
            <a:pPr marL="70822" indent="-14567">
              <a:spcAft>
                <a:spcPts val="198"/>
              </a:spcAft>
              <a:tabLst>
                <a:tab pos="135114" algn="l"/>
                <a:tab pos="1093463" algn="l"/>
                <a:tab pos="1335061" algn="l"/>
              </a:tabLst>
              <a:defRPr/>
            </a:pPr>
            <a:endParaRPr lang="en-US" sz="1125" dirty="0">
              <a:solidFill>
                <a:schemeClr val="bg1"/>
              </a:solidFill>
              <a:latin typeface="Calibri" panose="020F0502020204030204" pitchFamily="34" charset="0"/>
            </a:endParaRPr>
          </a:p>
        </p:txBody>
      </p:sp>
      <p:sp>
        <p:nvSpPr>
          <p:cNvPr id="3" name="Oval 12">
            <a:extLst>
              <a:ext uri="{FF2B5EF4-FFF2-40B4-BE49-F238E27FC236}">
                <a16:creationId xmlns:a16="http://schemas.microsoft.com/office/drawing/2014/main" id="{973270BE-6846-FD2B-1439-24BF805957AF}"/>
              </a:ext>
            </a:extLst>
          </p:cNvPr>
          <p:cNvSpPr/>
          <p:nvPr/>
        </p:nvSpPr>
        <p:spPr>
          <a:xfrm>
            <a:off x="5239848" y="3318710"/>
            <a:ext cx="1403932" cy="1276268"/>
          </a:xfrm>
          <a:custGeom>
            <a:avLst/>
            <a:gdLst>
              <a:gd name="csX0" fmla="*/ 0 w 1403932"/>
              <a:gd name="csY0" fmla="*/ 638134 h 1276268"/>
              <a:gd name="csX1" fmla="*/ 701966 w 1403932"/>
              <a:gd name="csY1" fmla="*/ 0 h 1276268"/>
              <a:gd name="csX2" fmla="*/ 1403932 w 1403932"/>
              <a:gd name="csY2" fmla="*/ 638134 h 1276268"/>
              <a:gd name="csX3" fmla="*/ 701966 w 1403932"/>
              <a:gd name="csY3" fmla="*/ 1276268 h 1276268"/>
              <a:gd name="csX4" fmla="*/ 0 w 1403932"/>
              <a:gd name="csY4" fmla="*/ 638134 h 1276268"/>
            </a:gdLst>
            <a:ahLst/>
            <a:cxnLst>
              <a:cxn ang="0">
                <a:pos x="csX0" y="csY0"/>
              </a:cxn>
              <a:cxn ang="0">
                <a:pos x="csX1" y="csY1"/>
              </a:cxn>
              <a:cxn ang="0">
                <a:pos x="csX2" y="csY2"/>
              </a:cxn>
              <a:cxn ang="0">
                <a:pos x="csX3" y="csY3"/>
              </a:cxn>
              <a:cxn ang="0">
                <a:pos x="csX4" y="csY4"/>
              </a:cxn>
            </a:cxnLst>
            <a:rect l="l" t="t" r="r" b="b"/>
            <a:pathLst>
              <a:path w="1403932" h="1276268" extrusionOk="0">
                <a:moveTo>
                  <a:pt x="0" y="638134"/>
                </a:moveTo>
                <a:cubicBezTo>
                  <a:pt x="-29006" y="336592"/>
                  <a:pt x="259710" y="-22535"/>
                  <a:pt x="701966" y="0"/>
                </a:cubicBezTo>
                <a:cubicBezTo>
                  <a:pt x="1163974" y="-10972"/>
                  <a:pt x="1389346" y="312268"/>
                  <a:pt x="1403932" y="638134"/>
                </a:cubicBezTo>
                <a:cubicBezTo>
                  <a:pt x="1332459" y="1014454"/>
                  <a:pt x="1041525" y="1333177"/>
                  <a:pt x="701966" y="1276268"/>
                </a:cubicBezTo>
                <a:cubicBezTo>
                  <a:pt x="392118" y="1225896"/>
                  <a:pt x="-53393" y="1002814"/>
                  <a:pt x="0" y="638134"/>
                </a:cubicBezTo>
                <a:close/>
              </a:path>
            </a:pathLst>
          </a:custGeom>
          <a:noFill/>
          <a:ln w="76200">
            <a:solidFill>
              <a:srgbClr val="4CBBD6"/>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90992">
              <a:defRPr/>
            </a:pPr>
            <a:r>
              <a:rPr lang="en-US" sz="2031" b="1" dirty="0">
                <a:solidFill>
                  <a:srgbClr val="4CBBD6"/>
                </a:solidFill>
                <a:latin typeface="Calibri" panose="020F0502020204030204" pitchFamily="34" charset="0"/>
              </a:rPr>
              <a:t>X</a:t>
            </a:r>
          </a:p>
        </p:txBody>
      </p:sp>
      <p:sp>
        <p:nvSpPr>
          <p:cNvPr id="8" name="TextBox 7">
            <a:extLst>
              <a:ext uri="{FF2B5EF4-FFF2-40B4-BE49-F238E27FC236}">
                <a16:creationId xmlns:a16="http://schemas.microsoft.com/office/drawing/2014/main" id="{E299AD68-ABC4-9F17-B674-506E981850F9}"/>
              </a:ext>
            </a:extLst>
          </p:cNvPr>
          <p:cNvSpPr txBox="1"/>
          <p:nvPr/>
        </p:nvSpPr>
        <p:spPr>
          <a:xfrm>
            <a:off x="6826504" y="5077758"/>
            <a:ext cx="2684655" cy="717376"/>
          </a:xfrm>
          <a:prstGeom prst="rect">
            <a:avLst/>
          </a:prstGeom>
          <a:noFill/>
          <a:ln>
            <a:noFill/>
          </a:ln>
        </p:spPr>
        <p:txBody>
          <a:bodyPr wrap="square" rtlCol="0">
            <a:spAutoFit/>
          </a:bodyPr>
          <a:lstStyle/>
          <a:p>
            <a:pPr algn="ctr">
              <a:defRPr/>
            </a:pPr>
            <a:r>
              <a:rPr lang="en-GB" sz="2031" dirty="0">
                <a:solidFill>
                  <a:srgbClr val="4CBBD6"/>
                </a:solidFill>
                <a:latin typeface="Calibri" panose="020F0502020204030204" pitchFamily="34" charset="0"/>
                <a:cs typeface="Calibri Light" panose="020F0302020204030204" pitchFamily="34" charset="0"/>
                <a:sym typeface="Wingdings" pitchFamily="2" charset="2"/>
              </a:rPr>
              <a:t>to</a:t>
            </a:r>
            <a:r>
              <a:rPr lang="en-GB" sz="2031" dirty="0">
                <a:solidFill>
                  <a:srgbClr val="4CBBD6"/>
                </a:solidFill>
                <a:latin typeface="Calibri" panose="020F0502020204030204" pitchFamily="34" charset="0"/>
                <a:cs typeface="Calibri Light" panose="020F0302020204030204" pitchFamily="34" charset="0"/>
              </a:rPr>
              <a:t> </a:t>
            </a:r>
            <a:r>
              <a:rPr lang="en-GB" sz="2031" dirty="0">
                <a:ln w="15875">
                  <a:solidFill>
                    <a:srgbClr val="FFFF95"/>
                  </a:solidFill>
                </a:ln>
                <a:solidFill>
                  <a:srgbClr val="FFFF95"/>
                </a:solidFill>
                <a:latin typeface="Calibri" panose="020F0502020204030204" pitchFamily="34" charset="0"/>
                <a:cs typeface="Calibri Light" panose="020F0302020204030204" pitchFamily="34" charset="0"/>
              </a:rPr>
              <a:t>both/and</a:t>
            </a:r>
          </a:p>
          <a:p>
            <a:pPr algn="ctr">
              <a:defRPr/>
            </a:pPr>
            <a:endParaRPr lang="en-US" sz="2031" dirty="0">
              <a:solidFill>
                <a:prstClr val="black"/>
              </a:solidFill>
              <a:latin typeface="Calibri" panose="020F0502020204030204" pitchFamily="34" charset="0"/>
            </a:endParaRPr>
          </a:p>
        </p:txBody>
      </p:sp>
      <p:sp>
        <p:nvSpPr>
          <p:cNvPr id="17" name="TextBox 7">
            <a:extLst>
              <a:ext uri="{FF2B5EF4-FFF2-40B4-BE49-F238E27FC236}">
                <a16:creationId xmlns:a16="http://schemas.microsoft.com/office/drawing/2014/main" id="{0B82CCC0-6EAA-FD3C-0B33-9BA7ABDA05EA}"/>
              </a:ext>
            </a:extLst>
          </p:cNvPr>
          <p:cNvSpPr txBox="1"/>
          <p:nvPr/>
        </p:nvSpPr>
        <p:spPr>
          <a:xfrm>
            <a:off x="4907973" y="5107718"/>
            <a:ext cx="2968563" cy="717376"/>
          </a:xfrm>
          <a:prstGeom prst="rect">
            <a:avLst/>
          </a:prstGeom>
          <a:noFill/>
          <a:ln>
            <a:noFill/>
          </a:ln>
        </p:spPr>
        <p:txBody>
          <a:bodyPr wrap="square" rtlCol="0">
            <a:spAutoFit/>
          </a:bodyPr>
          <a:lstStyle/>
          <a:p>
            <a:pPr>
              <a:defRPr/>
            </a:pPr>
            <a:r>
              <a:rPr lang="en-GB" sz="2031" dirty="0">
                <a:solidFill>
                  <a:srgbClr val="4CBBD6"/>
                </a:solidFill>
                <a:latin typeface="Calibri" panose="020F0502020204030204" pitchFamily="34" charset="0"/>
                <a:cs typeface="Calibri Light" panose="020F0302020204030204" pitchFamily="34" charset="0"/>
                <a:sym typeface="Wingdings" pitchFamily="2" charset="2"/>
              </a:rPr>
              <a:t>from</a:t>
            </a:r>
            <a:r>
              <a:rPr lang="en-GB" sz="2031" dirty="0">
                <a:solidFill>
                  <a:srgbClr val="4CBBD6"/>
                </a:solidFill>
                <a:latin typeface="Calibri" panose="020F0502020204030204" pitchFamily="34" charset="0"/>
                <a:cs typeface="Calibri Light" panose="020F0302020204030204" pitchFamily="34" charset="0"/>
              </a:rPr>
              <a:t> </a:t>
            </a:r>
            <a:r>
              <a:rPr lang="en-GB" sz="2031" dirty="0">
                <a:ln w="15875">
                  <a:solidFill>
                    <a:srgbClr val="FFFF95"/>
                  </a:solidFill>
                </a:ln>
                <a:solidFill>
                  <a:schemeClr val="bg1"/>
                </a:solidFill>
                <a:latin typeface="Calibri" panose="020F0502020204030204" pitchFamily="34" charset="0"/>
                <a:cs typeface="Calibri Light" panose="020F0302020204030204" pitchFamily="34" charset="0"/>
              </a:rPr>
              <a:t>either/or</a:t>
            </a:r>
          </a:p>
          <a:p>
            <a:pPr>
              <a:defRPr/>
            </a:pPr>
            <a:endParaRPr lang="en-US" sz="2031" dirty="0">
              <a:solidFill>
                <a:prstClr val="black"/>
              </a:solidFill>
              <a:latin typeface="Calibri" panose="020F0502020204030204" pitchFamily="34" charset="0"/>
            </a:endParaRPr>
          </a:p>
        </p:txBody>
      </p:sp>
      <p:sp>
        <p:nvSpPr>
          <p:cNvPr id="7" name="Oval 16">
            <a:extLst>
              <a:ext uri="{FF2B5EF4-FFF2-40B4-BE49-F238E27FC236}">
                <a16:creationId xmlns:a16="http://schemas.microsoft.com/office/drawing/2014/main" id="{6AD0BBA1-F5B8-41B4-9D41-2AA623F07284}"/>
              </a:ext>
            </a:extLst>
          </p:cNvPr>
          <p:cNvSpPr/>
          <p:nvPr/>
        </p:nvSpPr>
        <p:spPr>
          <a:xfrm>
            <a:off x="7331359" y="3344575"/>
            <a:ext cx="1403932" cy="1232132"/>
          </a:xfrm>
          <a:custGeom>
            <a:avLst/>
            <a:gdLst>
              <a:gd name="csX0" fmla="*/ 0 w 1403932"/>
              <a:gd name="csY0" fmla="*/ 616066 h 1232132"/>
              <a:gd name="csX1" fmla="*/ 701966 w 1403932"/>
              <a:gd name="csY1" fmla="*/ 0 h 1232132"/>
              <a:gd name="csX2" fmla="*/ 1403932 w 1403932"/>
              <a:gd name="csY2" fmla="*/ 616066 h 1232132"/>
              <a:gd name="csX3" fmla="*/ 701966 w 1403932"/>
              <a:gd name="csY3" fmla="*/ 1232132 h 1232132"/>
              <a:gd name="csX4" fmla="*/ 0 w 1403932"/>
              <a:gd name="csY4" fmla="*/ 616066 h 1232132"/>
            </a:gdLst>
            <a:ahLst/>
            <a:cxnLst>
              <a:cxn ang="0">
                <a:pos x="csX0" y="csY0"/>
              </a:cxn>
              <a:cxn ang="0">
                <a:pos x="csX1" y="csY1"/>
              </a:cxn>
              <a:cxn ang="0">
                <a:pos x="csX2" y="csY2"/>
              </a:cxn>
              <a:cxn ang="0">
                <a:pos x="csX3" y="csY3"/>
              </a:cxn>
              <a:cxn ang="0">
                <a:pos x="csX4" y="csY4"/>
              </a:cxn>
            </a:cxnLst>
            <a:rect l="l" t="t" r="r" b="b"/>
            <a:pathLst>
              <a:path w="1403932" h="1232132" extrusionOk="0">
                <a:moveTo>
                  <a:pt x="0" y="616066"/>
                </a:moveTo>
                <a:cubicBezTo>
                  <a:pt x="-50645" y="244583"/>
                  <a:pt x="272307" y="15754"/>
                  <a:pt x="701966" y="0"/>
                </a:cubicBezTo>
                <a:cubicBezTo>
                  <a:pt x="1128878" y="8258"/>
                  <a:pt x="1349496" y="277553"/>
                  <a:pt x="1403932" y="616066"/>
                </a:cubicBezTo>
                <a:cubicBezTo>
                  <a:pt x="1355790" y="1003323"/>
                  <a:pt x="1071766" y="1330987"/>
                  <a:pt x="701966" y="1232132"/>
                </a:cubicBezTo>
                <a:cubicBezTo>
                  <a:pt x="245161" y="1194315"/>
                  <a:pt x="22675" y="967144"/>
                  <a:pt x="0" y="616066"/>
                </a:cubicBezTo>
                <a:close/>
              </a:path>
            </a:pathLst>
          </a:custGeom>
          <a:noFill/>
          <a:ln w="76200">
            <a:solidFill>
              <a:srgbClr val="E5CB7D"/>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90992">
              <a:defRPr/>
            </a:pPr>
            <a:r>
              <a:rPr lang="en-US" sz="2031" b="1" dirty="0">
                <a:solidFill>
                  <a:srgbClr val="E5CB7D"/>
                </a:solidFill>
                <a:latin typeface="Calibri" panose="020F0502020204030204" pitchFamily="34" charset="0"/>
              </a:rPr>
              <a:t>Y</a:t>
            </a:r>
          </a:p>
        </p:txBody>
      </p:sp>
    </p:spTree>
    <p:extLst>
      <p:ext uri="{BB962C8B-B14F-4D97-AF65-F5344CB8AC3E}">
        <p14:creationId xmlns:p14="http://schemas.microsoft.com/office/powerpoint/2010/main" val="397857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grpId="0" nodeType="clickEffect">
                                  <p:stCondLst>
                                    <p:cond delay="0"/>
                                  </p:stCondLst>
                                  <p:childTnLst>
                                    <p:animMotion origin="layout" path="M 4.16667E-7 4.07407E-6 L 0.06706 0.04004 C 0.08099 0.04907 0.10195 0.05393 0.12396 0.05393 C 0.14896 0.05393 0.16901 0.04907 0.18294 0.04004 L 0.25 4.07407E-6 " pathEditMode="relative" rAng="0" ptsTypes="AAAAA">
                                      <p:cBhvr>
                                        <p:cTn id="6" dur="2000" fill="hold"/>
                                        <p:tgtEl>
                                          <p:spTgt spid="3"/>
                                        </p:tgtEl>
                                        <p:attrNameLst>
                                          <p:attrName>ppt_x</p:attrName>
                                          <p:attrName>ppt_y</p:attrName>
                                        </p:attrNameLst>
                                      </p:cBhvr>
                                      <p:rCtr x="12500" y="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6141B-73AC-7E61-6556-DE3398F231A5}"/>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7C113CBD-8279-E120-22CC-D250441C1723}"/>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9906001" cy="6857999"/>
          </a:xfrm>
          <a:prstGeom prst="rect">
            <a:avLst/>
          </a:prstGeom>
        </p:spPr>
      </p:pic>
      <p:sp>
        <p:nvSpPr>
          <p:cNvPr id="20" name="Rectangle 19">
            <a:extLst>
              <a:ext uri="{FF2B5EF4-FFF2-40B4-BE49-F238E27FC236}">
                <a16:creationId xmlns:a16="http://schemas.microsoft.com/office/drawing/2014/main" id="{7975F98F-9630-FDF5-5A8F-EC589E988580}"/>
              </a:ext>
            </a:extLst>
          </p:cNvPr>
          <p:cNvSpPr>
            <a:spLocks/>
          </p:cNvSpPr>
          <p:nvPr/>
        </p:nvSpPr>
        <p:spPr>
          <a:xfrm rot="10800000" flipH="1">
            <a:off x="1" y="2862659"/>
            <a:ext cx="9827288" cy="3995340"/>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15" name="Free-form: Shape 18">
            <a:extLst>
              <a:ext uri="{FF2B5EF4-FFF2-40B4-BE49-F238E27FC236}">
                <a16:creationId xmlns:a16="http://schemas.microsoft.com/office/drawing/2014/main" id="{88B7E183-ABC7-1404-43B2-054DB12B6962}"/>
              </a:ext>
            </a:extLst>
          </p:cNvPr>
          <p:cNvSpPr/>
          <p:nvPr/>
        </p:nvSpPr>
        <p:spPr>
          <a:xfrm>
            <a:off x="0" y="2902310"/>
            <a:ext cx="9906000" cy="3955690"/>
          </a:xfrm>
          <a:custGeom>
            <a:avLst/>
            <a:gdLst>
              <a:gd name="connsiteX0" fmla="*/ 387457 w 12192000"/>
              <a:gd name="connsiteY0" fmla="*/ 805 h 4754526"/>
              <a:gd name="connsiteX1" fmla="*/ 1544003 w 12192000"/>
              <a:gd name="connsiteY1" fmla="*/ 68947 h 4754526"/>
              <a:gd name="connsiteX2" fmla="*/ 3853561 w 12192000"/>
              <a:gd name="connsiteY2" fmla="*/ 1109204 h 4754526"/>
              <a:gd name="connsiteX3" fmla="*/ 5286947 w 12192000"/>
              <a:gd name="connsiteY3" fmla="*/ 2427147 h 4754526"/>
              <a:gd name="connsiteX4" fmla="*/ 7187375 w 12192000"/>
              <a:gd name="connsiteY4" fmla="*/ 2995345 h 4754526"/>
              <a:gd name="connsiteX5" fmla="*/ 9268016 w 12192000"/>
              <a:gd name="connsiteY5" fmla="*/ 2964929 h 4754526"/>
              <a:gd name="connsiteX6" fmla="*/ 10791381 w 12192000"/>
              <a:gd name="connsiteY6" fmla="*/ 2682354 h 4754526"/>
              <a:gd name="connsiteX7" fmla="*/ 11552365 w 12192000"/>
              <a:gd name="connsiteY7" fmla="*/ 2442387 h 4754526"/>
              <a:gd name="connsiteX8" fmla="*/ 12192000 w 12192000"/>
              <a:gd name="connsiteY8" fmla="*/ 2206802 h 4754526"/>
              <a:gd name="connsiteX9" fmla="*/ 12192000 w 12192000"/>
              <a:gd name="connsiteY9" fmla="*/ 2453540 h 4754526"/>
              <a:gd name="connsiteX10" fmla="*/ 12192000 w 12192000"/>
              <a:gd name="connsiteY10" fmla="*/ 4507788 h 4754526"/>
              <a:gd name="connsiteX11" fmla="*/ 12192000 w 12192000"/>
              <a:gd name="connsiteY11" fmla="*/ 4754526 h 4754526"/>
              <a:gd name="connsiteX12" fmla="*/ 0 w 12192000"/>
              <a:gd name="connsiteY12" fmla="*/ 4754526 h 4754526"/>
              <a:gd name="connsiteX13" fmla="*/ 0 w 12192000"/>
              <a:gd name="connsiteY13" fmla="*/ 4507788 h 4754526"/>
              <a:gd name="connsiteX14" fmla="*/ 0 w 12192000"/>
              <a:gd name="connsiteY14" fmla="*/ 257392 h 4754526"/>
              <a:gd name="connsiteX15" fmla="*/ 0 w 12192000"/>
              <a:gd name="connsiteY15" fmla="*/ 10654 h 4754526"/>
              <a:gd name="connsiteX16" fmla="*/ 387457 w 12192000"/>
              <a:gd name="connsiteY16" fmla="*/ 805 h 475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4754526">
                <a:moveTo>
                  <a:pt x="387457" y="805"/>
                </a:moveTo>
                <a:cubicBezTo>
                  <a:pt x="774812" y="-3788"/>
                  <a:pt x="1161479" y="10273"/>
                  <a:pt x="1544003" y="68947"/>
                </a:cubicBezTo>
                <a:cubicBezTo>
                  <a:pt x="2389505" y="198678"/>
                  <a:pt x="3204401" y="552310"/>
                  <a:pt x="3853561" y="1109204"/>
                </a:cubicBezTo>
                <a:cubicBezTo>
                  <a:pt x="4346956" y="1532495"/>
                  <a:pt x="4744466" y="2068816"/>
                  <a:pt x="5286947" y="2427147"/>
                </a:cubicBezTo>
                <a:cubicBezTo>
                  <a:pt x="5850255" y="2799194"/>
                  <a:pt x="6522847" y="2944990"/>
                  <a:pt x="7187375" y="2995345"/>
                </a:cubicBezTo>
                <a:cubicBezTo>
                  <a:pt x="7875270" y="3047479"/>
                  <a:pt x="8582533" y="3038081"/>
                  <a:pt x="9268016" y="2964929"/>
                </a:cubicBezTo>
                <a:cubicBezTo>
                  <a:pt x="9782048" y="2910065"/>
                  <a:pt x="10292144" y="2816656"/>
                  <a:pt x="10791381" y="2682354"/>
                </a:cubicBezTo>
                <a:cubicBezTo>
                  <a:pt x="11048302" y="2613266"/>
                  <a:pt x="11302365" y="2533383"/>
                  <a:pt x="11552365" y="2442387"/>
                </a:cubicBezTo>
                <a:cubicBezTo>
                  <a:pt x="11764835" y="2365108"/>
                  <a:pt x="11972417" y="2263254"/>
                  <a:pt x="12192000" y="2206802"/>
                </a:cubicBezTo>
                <a:lnTo>
                  <a:pt x="12192000" y="2453540"/>
                </a:lnTo>
                <a:lnTo>
                  <a:pt x="12192000" y="4507788"/>
                </a:lnTo>
                <a:lnTo>
                  <a:pt x="12192000" y="4754526"/>
                </a:lnTo>
                <a:lnTo>
                  <a:pt x="0" y="4754526"/>
                </a:lnTo>
                <a:lnTo>
                  <a:pt x="0" y="4507788"/>
                </a:lnTo>
                <a:lnTo>
                  <a:pt x="0" y="257392"/>
                </a:lnTo>
                <a:lnTo>
                  <a:pt x="0" y="10654"/>
                </a:lnTo>
                <a:cubicBezTo>
                  <a:pt x="129143" y="5939"/>
                  <a:pt x="258338" y="2336"/>
                  <a:pt x="387457" y="805"/>
                </a:cubicBezTo>
                <a:close/>
              </a:path>
            </a:pathLst>
          </a:custGeom>
          <a:solidFill>
            <a:srgbClr val="10AB7E">
              <a:alpha val="54934"/>
            </a:srgbClr>
          </a:solidFill>
          <a:ln w="12766" cap="flat">
            <a:noFill/>
            <a:prstDash val="solid"/>
            <a:miter/>
          </a:ln>
        </p:spPr>
        <p:txBody>
          <a:bodyPr rtlCol="0" anchor="ctr"/>
          <a:lstStyle/>
          <a:p>
            <a:pPr defTabSz="742950">
              <a:defRPr/>
            </a:pPr>
            <a:endParaRPr lang="en-GB" sz="1463" dirty="0">
              <a:solidFill>
                <a:srgbClr val="000000"/>
              </a:solidFill>
              <a:latin typeface="Calibri" panose="020F0502020204030204" pitchFamily="34" charset="0"/>
            </a:endParaRPr>
          </a:p>
        </p:txBody>
      </p:sp>
      <p:sp>
        <p:nvSpPr>
          <p:cNvPr id="17" name="TextBox 16">
            <a:extLst>
              <a:ext uri="{FF2B5EF4-FFF2-40B4-BE49-F238E27FC236}">
                <a16:creationId xmlns:a16="http://schemas.microsoft.com/office/drawing/2014/main" id="{4C7D84A2-B6A3-55DE-62AE-8D861EA75ED1}"/>
              </a:ext>
            </a:extLst>
          </p:cNvPr>
          <p:cNvSpPr txBox="1"/>
          <p:nvPr/>
        </p:nvSpPr>
        <p:spPr>
          <a:xfrm>
            <a:off x="344473" y="5355161"/>
            <a:ext cx="8962870" cy="1502839"/>
          </a:xfrm>
          <a:prstGeom prst="rect">
            <a:avLst/>
          </a:prstGeom>
          <a:noFill/>
          <a:effectLst>
            <a:outerShdw dist="25400" dir="2700000" algn="tl" rotWithShape="0">
              <a:schemeClr val="accent1"/>
            </a:outerShdw>
          </a:effectLst>
        </p:spPr>
        <p:txBody>
          <a:bodyPr wrap="square" lIns="0" anchor="ctr" anchorCtr="0">
            <a:noAutofit/>
          </a:bodyPr>
          <a:lstStyle/>
          <a:p>
            <a:pPr defTabSz="1320636">
              <a:lnSpc>
                <a:spcPct val="90000"/>
              </a:lnSpc>
              <a:spcBef>
                <a:spcPct val="0"/>
              </a:spcBef>
              <a:defRPr/>
            </a:pPr>
            <a:r>
              <a:rPr lang="en-US" sz="2438" dirty="0">
                <a:solidFill>
                  <a:srgbClr val="FFFFFF"/>
                </a:solidFill>
                <a:latin typeface="Calibri" panose="020F0502020204030204" pitchFamily="34" charset="0"/>
              </a:rPr>
              <a:t>Holding commitment to </a:t>
            </a:r>
            <a:r>
              <a:rPr lang="en-US" sz="2438" dirty="0">
                <a:solidFill>
                  <a:srgbClr val="47C7F5"/>
                </a:solidFill>
                <a:latin typeface="Calibri" panose="020F0502020204030204" pitchFamily="34" charset="0"/>
              </a:rPr>
              <a:t>people, purpose and performance</a:t>
            </a:r>
            <a:r>
              <a:rPr lang="en-US" sz="2438" dirty="0">
                <a:solidFill>
                  <a:srgbClr val="FFFFFF"/>
                </a:solidFill>
                <a:latin typeface="Calibri" panose="020F0502020204030204" pitchFamily="34" charset="0"/>
              </a:rPr>
              <a:t>    </a:t>
            </a:r>
          </a:p>
          <a:p>
            <a:pPr defTabSz="1320636">
              <a:lnSpc>
                <a:spcPct val="90000"/>
              </a:lnSpc>
              <a:spcBef>
                <a:spcPct val="0"/>
              </a:spcBef>
              <a:defRPr/>
            </a:pPr>
            <a:r>
              <a:rPr lang="en-US" sz="2438" dirty="0">
                <a:solidFill>
                  <a:srgbClr val="FFFFFF"/>
                </a:solidFill>
                <a:latin typeface="Calibri" panose="020F0502020204030204" pitchFamily="34" charset="0"/>
              </a:rPr>
              <a:t>whilst bringing </a:t>
            </a:r>
            <a:r>
              <a:rPr lang="en-US" sz="2438" dirty="0">
                <a:solidFill>
                  <a:srgbClr val="47C7F5"/>
                </a:solidFill>
                <a:latin typeface="Calibri" panose="020F0502020204030204" pitchFamily="34" charset="0"/>
              </a:rPr>
              <a:t>perspective</a:t>
            </a:r>
            <a:r>
              <a:rPr lang="en-US" sz="2438" dirty="0">
                <a:solidFill>
                  <a:srgbClr val="FFFFFF"/>
                </a:solidFill>
                <a:latin typeface="Calibri" panose="020F0502020204030204" pitchFamily="34" charset="0"/>
              </a:rPr>
              <a:t> to navigate better outcomes</a:t>
            </a:r>
            <a:br>
              <a:rPr lang="en-US" sz="2438" dirty="0">
                <a:solidFill>
                  <a:srgbClr val="FFFFFF"/>
                </a:solidFill>
                <a:latin typeface="Calibri" panose="020F0502020204030204" pitchFamily="34" charset="0"/>
              </a:rPr>
            </a:br>
            <a:r>
              <a:rPr lang="en-US" sz="2438" dirty="0">
                <a:solidFill>
                  <a:srgbClr val="FFFFFF"/>
                </a:solidFill>
                <a:latin typeface="Calibri" panose="020F0502020204030204" pitchFamily="34" charset="0"/>
              </a:rPr>
              <a:t>in the paradoxical never normal.</a:t>
            </a:r>
          </a:p>
        </p:txBody>
      </p:sp>
      <p:sp>
        <p:nvSpPr>
          <p:cNvPr id="19" name="TextBox 18">
            <a:extLst>
              <a:ext uri="{FF2B5EF4-FFF2-40B4-BE49-F238E27FC236}">
                <a16:creationId xmlns:a16="http://schemas.microsoft.com/office/drawing/2014/main" id="{E7B0C9CC-E06D-5FC7-0E27-C2CF72D815F1}"/>
              </a:ext>
            </a:extLst>
          </p:cNvPr>
          <p:cNvSpPr txBox="1"/>
          <p:nvPr/>
        </p:nvSpPr>
        <p:spPr>
          <a:xfrm>
            <a:off x="397444" y="1313919"/>
            <a:ext cx="5709633" cy="525144"/>
          </a:xfrm>
          <a:prstGeom prst="rect">
            <a:avLst/>
          </a:prstGeom>
          <a:noFill/>
          <a:effectLst>
            <a:outerShdw dist="50800" dir="2700000" algn="tl" rotWithShape="0">
              <a:schemeClr val="accent1"/>
            </a:outerShdw>
          </a:effectLst>
        </p:spPr>
        <p:txBody>
          <a:bodyPr wrap="square" lIns="0" anchor="ctr" anchorCtr="0">
            <a:noAutofit/>
          </a:bodyPr>
          <a:lstStyle>
            <a:defPPr>
              <a:defRPr lang="en-US"/>
            </a:defPPr>
            <a:lvl1pPr marR="0" lvl="0" indent="0" defTabSz="1625398" fontAlgn="auto">
              <a:lnSpc>
                <a:spcPct val="90000"/>
              </a:lnSpc>
              <a:spcBef>
                <a:spcPct val="0"/>
              </a:spcBef>
              <a:spcAft>
                <a:spcPts val="0"/>
              </a:spcAft>
              <a:buClrTx/>
              <a:buSzTx/>
              <a:buFontTx/>
              <a:buNone/>
              <a:tabLst/>
              <a:defRPr kumimoji="0" sz="4000" b="1" i="0" u="none" strike="noStrike" cap="all" spc="0" normalizeH="0" baseline="0">
                <a:ln>
                  <a:noFill/>
                </a:ln>
                <a:solidFill>
                  <a:srgbClr val="FFFFFF"/>
                </a:solidFill>
                <a:effectLst/>
                <a:uLnTx/>
                <a:uFillTx/>
                <a:latin typeface="Sofia Pro Bold" panose="020B0000000000000000" pitchFamily="34" charset="0"/>
              </a:defRPr>
            </a:lvl1pPr>
          </a:lstStyle>
          <a:p>
            <a:pPr defTabSz="1320636">
              <a:defRPr/>
            </a:pPr>
            <a:r>
              <a:rPr lang="en-US" sz="3575" dirty="0">
                <a:latin typeface="Calibri" panose="020F0502020204030204" pitchFamily="34" charset="0"/>
              </a:rPr>
              <a:t>Passionate</a:t>
            </a:r>
            <a:br>
              <a:rPr lang="en-US" sz="3575" dirty="0">
                <a:latin typeface="Calibri" panose="020F0502020204030204" pitchFamily="34" charset="0"/>
              </a:rPr>
            </a:br>
            <a:r>
              <a:rPr lang="en-US" sz="3575" dirty="0">
                <a:latin typeface="Calibri" panose="020F0502020204030204" pitchFamily="34" charset="0"/>
              </a:rPr>
              <a:t>Detachment  </a:t>
            </a:r>
          </a:p>
        </p:txBody>
      </p:sp>
    </p:spTree>
    <p:extLst>
      <p:ext uri="{BB962C8B-B14F-4D97-AF65-F5344CB8AC3E}">
        <p14:creationId xmlns:p14="http://schemas.microsoft.com/office/powerpoint/2010/main" val="388594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300"/>
                                  </p:stCondLst>
                                  <p:childTnLst>
                                    <p:animMotion origin="layout" path="M 4.79167E-6 0.03889 L 4.79167E-6 -1.11111E-6 " pathEditMode="relative" rAng="0" ptsTypes="AA">
                                      <p:cBhvr>
                                        <p:cTn id="9" dur="500" fill="hold"/>
                                        <p:tgtEl>
                                          <p:spTgt spid="19"/>
                                        </p:tgtEl>
                                        <p:attrNameLst>
                                          <p:attrName>ppt_x</p:attrName>
                                          <p:attrName>ppt_y</p:attrName>
                                        </p:attrNameLst>
                                      </p:cBhvr>
                                      <p:rCtr x="0" y="-1944"/>
                                    </p:animMotion>
                                  </p:childTnLst>
                                </p:cTn>
                              </p:par>
                              <p:par>
                                <p:cTn id="10" presetID="23" presetClass="entr" presetSubtype="272" fill="hold" grpId="0" nodeType="withEffect">
                                  <p:stCondLst>
                                    <p:cond delay="5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250" fill="hold"/>
                                        <p:tgtEl>
                                          <p:spTgt spid="17"/>
                                        </p:tgtEl>
                                        <p:attrNameLst>
                                          <p:attrName>ppt_w</p:attrName>
                                        </p:attrNameLst>
                                      </p:cBhvr>
                                      <p:tavLst>
                                        <p:tav tm="0">
                                          <p:val>
                                            <p:strVal val="2/3*#ppt_w"/>
                                          </p:val>
                                        </p:tav>
                                        <p:tav tm="100000">
                                          <p:val>
                                            <p:strVal val="#ppt_w"/>
                                          </p:val>
                                        </p:tav>
                                      </p:tavLst>
                                    </p:anim>
                                    <p:anim calcmode="lin" valueType="num">
                                      <p:cBhvr>
                                        <p:cTn id="13" dur="250" fill="hold"/>
                                        <p:tgtEl>
                                          <p:spTgt spid="17"/>
                                        </p:tgtEl>
                                        <p:attrNameLst>
                                          <p:attrName>ppt_h</p:attrName>
                                        </p:attrNameLst>
                                      </p:cBhvr>
                                      <p:tavLst>
                                        <p:tav tm="0">
                                          <p:val>
                                            <p:strVal val="2/3*#ppt_h"/>
                                          </p:val>
                                        </p:tav>
                                        <p:tav tm="100000">
                                          <p:val>
                                            <p:strVal val="#ppt_h"/>
                                          </p:val>
                                        </p:tav>
                                      </p:tavLst>
                                    </p:anim>
                                  </p:childTnLst>
                                </p:cTn>
                              </p:par>
                              <p:par>
                                <p:cTn id="14" presetID="10" presetClass="entr" presetSubtype="0" fill="hold" grpId="1"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6" presetClass="emph" presetSubtype="0" fill="hold" grpId="2" nodeType="withEffect">
                                  <p:stCondLst>
                                    <p:cond delay="500"/>
                                  </p:stCondLst>
                                  <p:childTnLst>
                                    <p:animScale>
                                      <p:cBhvr>
                                        <p:cTn id="18" dur="10" fill="hold"/>
                                        <p:tgtEl>
                                          <p:spTgt spid="17"/>
                                        </p:tgtEl>
                                      </p:cBhvr>
                                      <p:by x="80000" y="80000"/>
                                    </p:animScale>
                                  </p:childTnLst>
                                </p:cTn>
                              </p:par>
                              <p:par>
                                <p:cTn id="19" presetID="6" presetClass="emph" presetSubtype="0" decel="100000" fill="hold" grpId="3" nodeType="withEffect">
                                  <p:stCondLst>
                                    <p:cond delay="500"/>
                                  </p:stCondLst>
                                  <p:childTnLst>
                                    <p:animScale>
                                      <p:cBhvr>
                                        <p:cTn id="20" dur="750" fill="hold"/>
                                        <p:tgtEl>
                                          <p:spTgt spid="17"/>
                                        </p:tgtEl>
                                      </p:cBhvr>
                                      <p:by x="125000" y="125000"/>
                                    </p:animScale>
                                  </p:childTnLst>
                                </p:cTn>
                              </p:par>
                              <p:par>
                                <p:cTn id="21" presetID="10" presetClass="entr" presetSubtype="0" fill="hold" grpId="0" nodeType="withEffect">
                                  <p:stCondLst>
                                    <p:cond delay="3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6" presetClass="emph" presetSubtype="0" fill="hold" grpId="1" nodeType="withEffect">
                                  <p:stCondLst>
                                    <p:cond delay="300"/>
                                  </p:stCondLst>
                                  <p:childTnLst>
                                    <p:animScale>
                                      <p:cBhvr>
                                        <p:cTn id="25" dur="10" fill="hold"/>
                                        <p:tgtEl>
                                          <p:spTgt spid="15"/>
                                        </p:tgtEl>
                                      </p:cBhvr>
                                      <p:by x="125000" y="125000"/>
                                    </p:animScale>
                                  </p:childTnLst>
                                </p:cTn>
                              </p:par>
                              <p:par>
                                <p:cTn id="26" presetID="6" presetClass="emph" presetSubtype="0" decel="100000" fill="hold" grpId="2" nodeType="withEffect">
                                  <p:stCondLst>
                                    <p:cond delay="300"/>
                                  </p:stCondLst>
                                  <p:childTnLst>
                                    <p:animScale>
                                      <p:cBhvr>
                                        <p:cTn id="27" dur="750" fill="hold"/>
                                        <p:tgtEl>
                                          <p:spTgt spid="15"/>
                                        </p:tgtEl>
                                      </p:cBhvr>
                                      <p:by x="80000" y="80000"/>
                                    </p:animScale>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P spid="15" grpId="1" animBg="1"/>
      <p:bldP spid="15" grpId="2" animBg="1"/>
      <p:bldP spid="17" grpId="0"/>
      <p:bldP spid="17" grpId="1"/>
      <p:bldP spid="17" grpId="2"/>
      <p:bldP spid="17" grpId="3"/>
      <p:bldP spid="19" grpId="0"/>
      <p:bldP spid="1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2AE8-045A-52BA-5CD6-729A8AFEC0A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7685128-502A-F07A-D0BA-B86C57A20A14}"/>
              </a:ext>
            </a:extLst>
          </p:cNvPr>
          <p:cNvPicPr>
            <a:picLocks noChangeAspect="1"/>
          </p:cNvPicPr>
          <p:nvPr/>
        </p:nvPicPr>
        <p:blipFill>
          <a:blip r:embed="rId3" cstate="email">
            <a:extLst>
              <a:ext uri="{28A0092B-C50C-407E-A947-70E740481C1C}">
                <a14:useLocalDpi xmlns:a14="http://schemas.microsoft.com/office/drawing/2010/main"/>
              </a:ext>
            </a:extLst>
          </a:blip>
          <a:srcRect l="-1241"/>
          <a:stretch>
            <a:fillRect/>
          </a:stretch>
        </p:blipFill>
        <p:spPr>
          <a:xfrm>
            <a:off x="2560926" y="642938"/>
            <a:ext cx="7345074" cy="5572125"/>
          </a:xfrm>
          <a:prstGeom prst="rect">
            <a:avLst/>
          </a:prstGeom>
        </p:spPr>
      </p:pic>
      <p:sp>
        <p:nvSpPr>
          <p:cNvPr id="4" name="Rectangle 3">
            <a:extLst>
              <a:ext uri="{FF2B5EF4-FFF2-40B4-BE49-F238E27FC236}">
                <a16:creationId xmlns:a16="http://schemas.microsoft.com/office/drawing/2014/main" id="{5F0BFA5D-E5BD-7353-8DBD-BE295866D64D}"/>
              </a:ext>
            </a:extLst>
          </p:cNvPr>
          <p:cNvSpPr/>
          <p:nvPr/>
        </p:nvSpPr>
        <p:spPr>
          <a:xfrm>
            <a:off x="2411604" y="0"/>
            <a:ext cx="7494396" cy="6858000"/>
          </a:xfrm>
          <a:prstGeom prst="rect">
            <a:avLst/>
          </a:prstGeom>
          <a:solidFill>
            <a:srgbClr val="10AB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7" name="Oval 6">
            <a:extLst>
              <a:ext uri="{FF2B5EF4-FFF2-40B4-BE49-F238E27FC236}">
                <a16:creationId xmlns:a16="http://schemas.microsoft.com/office/drawing/2014/main" id="{59A654F2-06B2-D2BD-8AED-4A61A16F0965}"/>
              </a:ext>
            </a:extLst>
          </p:cNvPr>
          <p:cNvSpPr/>
          <p:nvPr/>
        </p:nvSpPr>
        <p:spPr>
          <a:xfrm>
            <a:off x="-5912570" y="-1543547"/>
            <a:ext cx="10166917" cy="10166917"/>
          </a:xfrm>
          <a:prstGeom prst="ellips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742950">
              <a:defRPr/>
            </a:pPr>
            <a:endParaRPr lang="en-US" sz="1463" dirty="0">
              <a:solidFill>
                <a:srgbClr val="FFFFFF"/>
              </a:solidFill>
              <a:latin typeface="Calibri" panose="020F0502020204030204" pitchFamily="34" charset="0"/>
            </a:endParaRPr>
          </a:p>
        </p:txBody>
      </p:sp>
      <p:sp>
        <p:nvSpPr>
          <p:cNvPr id="10" name="TextBox 9">
            <a:extLst>
              <a:ext uri="{FF2B5EF4-FFF2-40B4-BE49-F238E27FC236}">
                <a16:creationId xmlns:a16="http://schemas.microsoft.com/office/drawing/2014/main" id="{4CF8588F-AAD1-A243-2E23-06F528AF2AC7}"/>
              </a:ext>
            </a:extLst>
          </p:cNvPr>
          <p:cNvSpPr txBox="1"/>
          <p:nvPr/>
        </p:nvSpPr>
        <p:spPr>
          <a:xfrm>
            <a:off x="4371394" y="2398202"/>
            <a:ext cx="5142379" cy="1780103"/>
          </a:xfrm>
          <a:prstGeom prst="rect">
            <a:avLst/>
          </a:prstGeom>
          <a:noFill/>
        </p:spPr>
        <p:txBody>
          <a:bodyPr wrap="square" rtlCol="0">
            <a:spAutoFit/>
          </a:bodyPr>
          <a:lstStyle/>
          <a:p>
            <a:pPr>
              <a:spcAft>
                <a:spcPts val="488"/>
              </a:spcAft>
            </a:pPr>
            <a:r>
              <a:rPr lang="en-US" sz="3656" b="1" dirty="0">
                <a:solidFill>
                  <a:srgbClr val="FFFFFF"/>
                </a:solidFill>
                <a:effectLst>
                  <a:outerShdw blurRad="114300" dist="25400" dir="3600000" sx="99000" sy="99000" algn="ctr" rotWithShape="0">
                    <a:srgbClr val="000000">
                      <a:alpha val="33000"/>
                    </a:srgbClr>
                  </a:outerShdw>
                </a:effectLst>
                <a:latin typeface="Calibri" panose="020F0502020204030204" pitchFamily="34" charset="0"/>
              </a:rPr>
              <a:t>Healthy tension is the birthplace of growth, innovation and progress.</a:t>
            </a:r>
          </a:p>
        </p:txBody>
      </p:sp>
      <p:sp>
        <p:nvSpPr>
          <p:cNvPr id="12" name="TextBox 11">
            <a:extLst>
              <a:ext uri="{FF2B5EF4-FFF2-40B4-BE49-F238E27FC236}">
                <a16:creationId xmlns:a16="http://schemas.microsoft.com/office/drawing/2014/main" id="{FA390EB4-81E0-8FB9-D8E3-6D08D76C204E}"/>
              </a:ext>
            </a:extLst>
          </p:cNvPr>
          <p:cNvSpPr txBox="1"/>
          <p:nvPr/>
        </p:nvSpPr>
        <p:spPr>
          <a:xfrm>
            <a:off x="419930" y="2253365"/>
            <a:ext cx="3176378" cy="2408993"/>
          </a:xfrm>
          <a:prstGeom prst="rect">
            <a:avLst/>
          </a:prstGeom>
          <a:noFill/>
        </p:spPr>
        <p:txBody>
          <a:bodyPr wrap="square">
            <a:spAutoFit/>
          </a:bodyPr>
          <a:lstStyle/>
          <a:p>
            <a:pPr>
              <a:spcAft>
                <a:spcPts val="488"/>
              </a:spcAft>
            </a:pPr>
            <a:r>
              <a:rPr lang="en-US" sz="2844" b="1" dirty="0">
                <a:solidFill>
                  <a:schemeClr val="bg1"/>
                </a:solidFill>
                <a:latin typeface="Calibri" panose="020F0502020204030204" pitchFamily="34" charset="0"/>
              </a:rPr>
              <a:t>We don’t solve a paradox.  </a:t>
            </a:r>
          </a:p>
          <a:p>
            <a:pPr>
              <a:spcAft>
                <a:spcPts val="488"/>
              </a:spcAft>
            </a:pPr>
            <a:endParaRPr lang="en-US" sz="2844" b="1" dirty="0">
              <a:solidFill>
                <a:schemeClr val="bg1"/>
              </a:solidFill>
              <a:latin typeface="Calibri" panose="020F0502020204030204" pitchFamily="34" charset="0"/>
            </a:endParaRPr>
          </a:p>
          <a:p>
            <a:pPr>
              <a:spcAft>
                <a:spcPts val="488"/>
              </a:spcAft>
            </a:pPr>
            <a:r>
              <a:rPr lang="en-US" sz="2844" b="1" dirty="0">
                <a:solidFill>
                  <a:schemeClr val="bg1"/>
                </a:solidFill>
                <a:latin typeface="Calibri" panose="020F0502020204030204" pitchFamily="34" charset="0"/>
              </a:rPr>
              <a:t>We navigate it. Iteratively.</a:t>
            </a:r>
          </a:p>
        </p:txBody>
      </p:sp>
    </p:spTree>
    <p:extLst>
      <p:ext uri="{BB962C8B-B14F-4D97-AF65-F5344CB8AC3E}">
        <p14:creationId xmlns:p14="http://schemas.microsoft.com/office/powerpoint/2010/main" val="3294366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D153E-39A6-5985-8BAB-F9428C0F6C07}"/>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0A8C8A17-45ED-1E99-B97B-7AE0BDB5A11E}"/>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9906001" cy="6857999"/>
          </a:xfrm>
          <a:prstGeom prst="rect">
            <a:avLst/>
          </a:prstGeom>
        </p:spPr>
      </p:pic>
      <p:sp>
        <p:nvSpPr>
          <p:cNvPr id="15" name="Free-form: Shape 18">
            <a:extLst>
              <a:ext uri="{FF2B5EF4-FFF2-40B4-BE49-F238E27FC236}">
                <a16:creationId xmlns:a16="http://schemas.microsoft.com/office/drawing/2014/main" id="{BE1CBE66-1B90-3B53-D437-1681A6AAD318}"/>
              </a:ext>
            </a:extLst>
          </p:cNvPr>
          <p:cNvSpPr/>
          <p:nvPr/>
        </p:nvSpPr>
        <p:spPr>
          <a:xfrm>
            <a:off x="-70339" y="808264"/>
            <a:ext cx="9976339" cy="6049736"/>
          </a:xfrm>
          <a:custGeom>
            <a:avLst/>
            <a:gdLst>
              <a:gd name="connsiteX0" fmla="*/ 387457 w 12192000"/>
              <a:gd name="connsiteY0" fmla="*/ 805 h 4754526"/>
              <a:gd name="connsiteX1" fmla="*/ 1544003 w 12192000"/>
              <a:gd name="connsiteY1" fmla="*/ 68947 h 4754526"/>
              <a:gd name="connsiteX2" fmla="*/ 3853561 w 12192000"/>
              <a:gd name="connsiteY2" fmla="*/ 1109204 h 4754526"/>
              <a:gd name="connsiteX3" fmla="*/ 5286947 w 12192000"/>
              <a:gd name="connsiteY3" fmla="*/ 2427147 h 4754526"/>
              <a:gd name="connsiteX4" fmla="*/ 7187375 w 12192000"/>
              <a:gd name="connsiteY4" fmla="*/ 2995345 h 4754526"/>
              <a:gd name="connsiteX5" fmla="*/ 9268016 w 12192000"/>
              <a:gd name="connsiteY5" fmla="*/ 2964929 h 4754526"/>
              <a:gd name="connsiteX6" fmla="*/ 10791381 w 12192000"/>
              <a:gd name="connsiteY6" fmla="*/ 2682354 h 4754526"/>
              <a:gd name="connsiteX7" fmla="*/ 11552365 w 12192000"/>
              <a:gd name="connsiteY7" fmla="*/ 2442387 h 4754526"/>
              <a:gd name="connsiteX8" fmla="*/ 12192000 w 12192000"/>
              <a:gd name="connsiteY8" fmla="*/ 2206802 h 4754526"/>
              <a:gd name="connsiteX9" fmla="*/ 12192000 w 12192000"/>
              <a:gd name="connsiteY9" fmla="*/ 2453540 h 4754526"/>
              <a:gd name="connsiteX10" fmla="*/ 12192000 w 12192000"/>
              <a:gd name="connsiteY10" fmla="*/ 4507788 h 4754526"/>
              <a:gd name="connsiteX11" fmla="*/ 12192000 w 12192000"/>
              <a:gd name="connsiteY11" fmla="*/ 4754526 h 4754526"/>
              <a:gd name="connsiteX12" fmla="*/ 0 w 12192000"/>
              <a:gd name="connsiteY12" fmla="*/ 4754526 h 4754526"/>
              <a:gd name="connsiteX13" fmla="*/ 0 w 12192000"/>
              <a:gd name="connsiteY13" fmla="*/ 4507788 h 4754526"/>
              <a:gd name="connsiteX14" fmla="*/ 0 w 12192000"/>
              <a:gd name="connsiteY14" fmla="*/ 257392 h 4754526"/>
              <a:gd name="connsiteX15" fmla="*/ 0 w 12192000"/>
              <a:gd name="connsiteY15" fmla="*/ 10654 h 4754526"/>
              <a:gd name="connsiteX16" fmla="*/ 387457 w 12192000"/>
              <a:gd name="connsiteY16" fmla="*/ 805 h 475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4754526">
                <a:moveTo>
                  <a:pt x="387457" y="805"/>
                </a:moveTo>
                <a:cubicBezTo>
                  <a:pt x="774812" y="-3788"/>
                  <a:pt x="1161479" y="10273"/>
                  <a:pt x="1544003" y="68947"/>
                </a:cubicBezTo>
                <a:cubicBezTo>
                  <a:pt x="2389505" y="198678"/>
                  <a:pt x="3204401" y="552310"/>
                  <a:pt x="3853561" y="1109204"/>
                </a:cubicBezTo>
                <a:cubicBezTo>
                  <a:pt x="4346956" y="1532495"/>
                  <a:pt x="4744466" y="2068816"/>
                  <a:pt x="5286947" y="2427147"/>
                </a:cubicBezTo>
                <a:cubicBezTo>
                  <a:pt x="5850255" y="2799194"/>
                  <a:pt x="6522847" y="2944990"/>
                  <a:pt x="7187375" y="2995345"/>
                </a:cubicBezTo>
                <a:cubicBezTo>
                  <a:pt x="7875270" y="3047479"/>
                  <a:pt x="8582533" y="3038081"/>
                  <a:pt x="9268016" y="2964929"/>
                </a:cubicBezTo>
                <a:cubicBezTo>
                  <a:pt x="9782048" y="2910065"/>
                  <a:pt x="10292144" y="2816656"/>
                  <a:pt x="10791381" y="2682354"/>
                </a:cubicBezTo>
                <a:cubicBezTo>
                  <a:pt x="11048302" y="2613266"/>
                  <a:pt x="11302365" y="2533383"/>
                  <a:pt x="11552365" y="2442387"/>
                </a:cubicBezTo>
                <a:cubicBezTo>
                  <a:pt x="11764835" y="2365108"/>
                  <a:pt x="11972417" y="2263254"/>
                  <a:pt x="12192000" y="2206802"/>
                </a:cubicBezTo>
                <a:lnTo>
                  <a:pt x="12192000" y="2453540"/>
                </a:lnTo>
                <a:lnTo>
                  <a:pt x="12192000" y="4507788"/>
                </a:lnTo>
                <a:lnTo>
                  <a:pt x="12192000" y="4754526"/>
                </a:lnTo>
                <a:lnTo>
                  <a:pt x="0" y="4754526"/>
                </a:lnTo>
                <a:lnTo>
                  <a:pt x="0" y="4507788"/>
                </a:lnTo>
                <a:lnTo>
                  <a:pt x="0" y="257392"/>
                </a:lnTo>
                <a:lnTo>
                  <a:pt x="0" y="10654"/>
                </a:lnTo>
                <a:cubicBezTo>
                  <a:pt x="129143" y="5939"/>
                  <a:pt x="258338" y="2336"/>
                  <a:pt x="387457" y="805"/>
                </a:cubicBezTo>
                <a:close/>
              </a:path>
            </a:pathLst>
          </a:custGeom>
          <a:solidFill>
            <a:srgbClr val="10AB7E">
              <a:alpha val="54664"/>
            </a:srgbClr>
          </a:solidFill>
          <a:ln w="12766" cap="flat">
            <a:noFill/>
            <a:prstDash val="solid"/>
            <a:miter/>
          </a:ln>
        </p:spPr>
        <p:txBody>
          <a:bodyPr rtlCol="0" anchor="ctr"/>
          <a:lstStyle/>
          <a:p>
            <a:pPr defTabSz="742950">
              <a:defRPr/>
            </a:pPr>
            <a:endParaRPr lang="en-GB" sz="1463" dirty="0">
              <a:solidFill>
                <a:srgbClr val="000000"/>
              </a:solidFill>
              <a:latin typeface="Calibri" panose="020F0502020204030204" pitchFamily="34" charset="0"/>
            </a:endParaRPr>
          </a:p>
        </p:txBody>
      </p:sp>
      <p:sp>
        <p:nvSpPr>
          <p:cNvPr id="19" name="TextBox 18">
            <a:extLst>
              <a:ext uri="{FF2B5EF4-FFF2-40B4-BE49-F238E27FC236}">
                <a16:creationId xmlns:a16="http://schemas.microsoft.com/office/drawing/2014/main" id="{594DCB54-242A-178A-5528-AB33BE2F1EA5}"/>
              </a:ext>
            </a:extLst>
          </p:cNvPr>
          <p:cNvSpPr txBox="1"/>
          <p:nvPr/>
        </p:nvSpPr>
        <p:spPr>
          <a:xfrm>
            <a:off x="127280" y="1841258"/>
            <a:ext cx="3516033" cy="525144"/>
          </a:xfrm>
          <a:prstGeom prst="rect">
            <a:avLst/>
          </a:prstGeom>
          <a:noFill/>
          <a:effectLst>
            <a:outerShdw dist="50800" dir="2700000" algn="tl" rotWithShape="0">
              <a:schemeClr val="accent1"/>
            </a:outerShdw>
          </a:effectLst>
        </p:spPr>
        <p:txBody>
          <a:bodyPr wrap="square" lIns="0" anchor="ctr" anchorCtr="0">
            <a:noAutofit/>
          </a:bodyPr>
          <a:lstStyle>
            <a:defPPr>
              <a:defRPr lang="en-US"/>
            </a:defPPr>
            <a:lvl1pPr marR="0" lvl="0" indent="0" defTabSz="1625398" fontAlgn="auto">
              <a:lnSpc>
                <a:spcPct val="90000"/>
              </a:lnSpc>
              <a:spcBef>
                <a:spcPct val="0"/>
              </a:spcBef>
              <a:spcAft>
                <a:spcPts val="0"/>
              </a:spcAft>
              <a:buClrTx/>
              <a:buSzTx/>
              <a:buFontTx/>
              <a:buNone/>
              <a:tabLst/>
              <a:defRPr kumimoji="0" sz="4000" b="1" i="0" u="none" strike="noStrike" cap="all" spc="0" normalizeH="0" baseline="0">
                <a:ln>
                  <a:noFill/>
                </a:ln>
                <a:solidFill>
                  <a:srgbClr val="FFFFFF"/>
                </a:solidFill>
                <a:effectLst/>
                <a:uLnTx/>
                <a:uFillTx/>
                <a:latin typeface="Sofia Pro Bold" panose="020B0000000000000000" pitchFamily="34" charset="0"/>
              </a:defRPr>
            </a:lvl1pPr>
          </a:lstStyle>
          <a:p>
            <a:pPr defTabSz="1320636">
              <a:defRPr/>
            </a:pPr>
            <a:r>
              <a:rPr lang="en-US" sz="3575" dirty="0">
                <a:latin typeface="Calibri" panose="020F0502020204030204" pitchFamily="34" charset="0"/>
              </a:rPr>
              <a:t>Passionate</a:t>
            </a:r>
            <a:br>
              <a:rPr lang="en-US" sz="3575" dirty="0">
                <a:latin typeface="Calibri" panose="020F0502020204030204" pitchFamily="34" charset="0"/>
              </a:rPr>
            </a:br>
            <a:r>
              <a:rPr lang="en-US" sz="3575" dirty="0">
                <a:latin typeface="Calibri" panose="020F0502020204030204" pitchFamily="34" charset="0"/>
              </a:rPr>
              <a:t>Detachment  </a:t>
            </a:r>
          </a:p>
        </p:txBody>
      </p:sp>
      <p:sp>
        <p:nvSpPr>
          <p:cNvPr id="3" name="Rectangle 2">
            <a:extLst>
              <a:ext uri="{FF2B5EF4-FFF2-40B4-BE49-F238E27FC236}">
                <a16:creationId xmlns:a16="http://schemas.microsoft.com/office/drawing/2014/main" id="{171EDD22-D809-378A-FEC1-124C91CC7BA2}"/>
              </a:ext>
            </a:extLst>
          </p:cNvPr>
          <p:cNvSpPr>
            <a:spLocks/>
          </p:cNvSpPr>
          <p:nvPr/>
        </p:nvSpPr>
        <p:spPr>
          <a:xfrm rot="10800000" flipH="1">
            <a:off x="0" y="3863687"/>
            <a:ext cx="9906000" cy="2994313"/>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2" name="TextBox 1">
            <a:extLst>
              <a:ext uri="{FF2B5EF4-FFF2-40B4-BE49-F238E27FC236}">
                <a16:creationId xmlns:a16="http://schemas.microsoft.com/office/drawing/2014/main" id="{B04220AD-9672-C69F-23A5-E5706832099D}"/>
              </a:ext>
            </a:extLst>
          </p:cNvPr>
          <p:cNvSpPr txBox="1"/>
          <p:nvPr/>
        </p:nvSpPr>
        <p:spPr>
          <a:xfrm>
            <a:off x="202362" y="3210916"/>
            <a:ext cx="4390186" cy="3574547"/>
          </a:xfrm>
          <a:prstGeom prst="rect">
            <a:avLst/>
          </a:prstGeom>
          <a:noFill/>
          <a:effectLst>
            <a:outerShdw dist="25400" dir="2700000" algn="tl" rotWithShape="0">
              <a:schemeClr val="accent1"/>
            </a:outerShdw>
          </a:effectLst>
        </p:spPr>
        <p:txBody>
          <a:bodyPr wrap="square" lIns="0" anchor="ctr" anchorCtr="0">
            <a:noAutofit/>
          </a:bodyPr>
          <a:lstStyle/>
          <a:p>
            <a:pPr marL="296664" indent="-296664" defTabSz="169772">
              <a:spcBef>
                <a:spcPts val="975"/>
              </a:spcBef>
              <a:spcAft>
                <a:spcPts val="548"/>
              </a:spcAft>
              <a:buFont typeface="+mj-lt"/>
              <a:buAutoNum type="arabicPeriod"/>
              <a:defRPr/>
            </a:pPr>
            <a:r>
              <a:rPr lang="en-GB" sz="2275" kern="100" dirty="0">
                <a:solidFill>
                  <a:schemeClr val="bg1"/>
                </a:solidFill>
                <a:latin typeface="Calibri" panose="020F0502020204030204" pitchFamily="34" charset="0"/>
                <a:ea typeface="Aptos" panose="020B0004020202020204" pitchFamily="34" charset="0"/>
                <a:cs typeface="Times New Roman" panose="02020603050405020304" pitchFamily="18" charset="0"/>
              </a:rPr>
              <a:t>Unhook from emotional       hijacks with </a:t>
            </a:r>
            <a:r>
              <a:rPr lang="en-GB" sz="2275" kern="100" dirty="0">
                <a:solidFill>
                  <a:srgbClr val="EF6530"/>
                </a:solidFill>
                <a:latin typeface="Calibri" panose="020F0502020204030204" pitchFamily="34" charset="0"/>
                <a:ea typeface="Aptos" panose="020B0004020202020204" pitchFamily="34" charset="0"/>
                <a:cs typeface="Times New Roman" panose="02020603050405020304" pitchFamily="18" charset="0"/>
              </a:rPr>
              <a:t>Emotional Agility	</a:t>
            </a:r>
          </a:p>
          <a:p>
            <a:pPr marL="296664" indent="-296664" defTabSz="169772">
              <a:spcBef>
                <a:spcPts val="975"/>
              </a:spcBef>
              <a:spcAft>
                <a:spcPts val="548"/>
              </a:spcAft>
              <a:buFont typeface="+mj-lt"/>
              <a:buAutoNum type="arabicPeriod"/>
              <a:defRPr/>
            </a:pPr>
            <a:r>
              <a:rPr lang="en-GB" sz="2275" kern="100" dirty="0">
                <a:solidFill>
                  <a:schemeClr val="bg1"/>
                </a:solidFill>
                <a:latin typeface="Calibri" panose="020F0502020204030204" pitchFamily="34" charset="0"/>
                <a:ea typeface="Aptos" panose="020B0004020202020204" pitchFamily="34" charset="0"/>
                <a:cs typeface="Times New Roman" panose="02020603050405020304" pitchFamily="18" charset="0"/>
              </a:rPr>
              <a:t>Move between open and focus                                     with </a:t>
            </a:r>
            <a:r>
              <a:rPr lang="en-GB" sz="2275" kern="100" dirty="0">
                <a:solidFill>
                  <a:srgbClr val="8F06A8"/>
                </a:solidFill>
                <a:latin typeface="Calibri" panose="020F0502020204030204" pitchFamily="34" charset="0"/>
                <a:ea typeface="Aptos" panose="020B0004020202020204" pitchFamily="34" charset="0"/>
                <a:cs typeface="Times New Roman" panose="02020603050405020304" pitchFamily="18" charset="0"/>
              </a:rPr>
              <a:t>Cognitive Agility</a:t>
            </a:r>
            <a:r>
              <a:rPr lang="en-US" sz="2275" dirty="0">
                <a:solidFill>
                  <a:srgbClr val="8F06A8"/>
                </a:solidFill>
                <a:latin typeface="Calibri" panose="020F0502020204030204" pitchFamily="34" charset="0"/>
                <a:cs typeface="Calibri" panose="020F0502020204030204" pitchFamily="34" charset="0"/>
              </a:rPr>
              <a:t> 	</a:t>
            </a:r>
          </a:p>
          <a:p>
            <a:pPr marL="296664" indent="-296664" defTabSz="169772">
              <a:spcBef>
                <a:spcPts val="975"/>
              </a:spcBef>
              <a:spcAft>
                <a:spcPts val="548"/>
              </a:spcAft>
              <a:buFont typeface="+mj-lt"/>
              <a:buAutoNum type="arabicPeriod"/>
              <a:defRPr/>
            </a:pPr>
            <a:r>
              <a:rPr lang="en-US" sz="2275" dirty="0">
                <a:solidFill>
                  <a:schemeClr val="bg1"/>
                </a:solidFill>
                <a:latin typeface="Calibri" panose="020F0502020204030204" pitchFamily="34" charset="0"/>
                <a:cs typeface="Calibri" panose="020F0502020204030204" pitchFamily="34" charset="0"/>
              </a:rPr>
              <a:t>Nurture agility with               </a:t>
            </a:r>
            <a:r>
              <a:rPr lang="en-US" sz="2275" dirty="0">
                <a:solidFill>
                  <a:schemeClr val="accent4">
                    <a:lumMod val="40000"/>
                    <a:lumOff val="60000"/>
                  </a:schemeClr>
                </a:solidFill>
                <a:latin typeface="Calibri" panose="020F0502020204030204" pitchFamily="34" charset="0"/>
                <a:cs typeface="Calibri" panose="020F0502020204030204" pitchFamily="34" charset="0"/>
              </a:rPr>
              <a:t>Systems Thinking 	</a:t>
            </a:r>
          </a:p>
          <a:p>
            <a:pPr marL="296664" indent="-296664" defTabSz="169772">
              <a:spcBef>
                <a:spcPts val="975"/>
              </a:spcBef>
              <a:spcAft>
                <a:spcPts val="548"/>
              </a:spcAft>
              <a:buFont typeface="+mj-lt"/>
              <a:buAutoNum type="arabicPeriod"/>
              <a:defRPr/>
            </a:pPr>
            <a:r>
              <a:rPr lang="en-US" sz="2275" dirty="0">
                <a:solidFill>
                  <a:schemeClr val="bg1"/>
                </a:solidFill>
                <a:latin typeface="Calibri" panose="020F0502020204030204" pitchFamily="34" charset="0"/>
                <a:cs typeface="Calibri" panose="020F0502020204030204" pitchFamily="34" charset="0"/>
              </a:rPr>
              <a:t>Role model </a:t>
            </a:r>
            <a:r>
              <a:rPr lang="en-US" sz="2275" dirty="0">
                <a:solidFill>
                  <a:srgbClr val="C78D88"/>
                </a:solidFill>
                <a:latin typeface="Calibri" panose="020F0502020204030204" pitchFamily="34" charset="0"/>
                <a:cs typeface="Calibri" panose="020F0502020204030204" pitchFamily="34" charset="0"/>
              </a:rPr>
              <a:t>Healthy Resilience      </a:t>
            </a:r>
            <a:r>
              <a:rPr lang="en-US" sz="2275" dirty="0">
                <a:solidFill>
                  <a:schemeClr val="bg1"/>
                </a:solidFill>
                <a:latin typeface="Calibri" panose="020F0502020204030204" pitchFamily="34" charset="0"/>
                <a:cs typeface="Calibri" panose="020F0502020204030204" pitchFamily="34" charset="0"/>
              </a:rPr>
              <a:t>for sustainable performance and fulfilment.</a:t>
            </a:r>
          </a:p>
          <a:p>
            <a:pPr defTabSz="169772">
              <a:spcAft>
                <a:spcPts val="548"/>
              </a:spcAft>
              <a:defRPr/>
            </a:pPr>
            <a:endParaRPr lang="en-US" sz="1463" dirty="0">
              <a:solidFill>
                <a:prstClr val="whit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620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300"/>
                                  </p:stCondLst>
                                  <p:childTnLst>
                                    <p:animMotion origin="layout" path="M -4.58333E-6 0.03889 L -4.58333E-6 2.96296E-6 " pathEditMode="relative" rAng="0" ptsTypes="AA">
                                      <p:cBhvr>
                                        <p:cTn id="9" dur="500" fill="hold"/>
                                        <p:tgtEl>
                                          <p:spTgt spid="19"/>
                                        </p:tgtEl>
                                        <p:attrNameLst>
                                          <p:attrName>ppt_x</p:attrName>
                                          <p:attrName>ppt_y</p:attrName>
                                        </p:attrNameLst>
                                      </p:cBhvr>
                                      <p:rCtr x="0" y="-1944"/>
                                    </p:animMotion>
                                  </p:childTnLst>
                                </p:cTn>
                              </p:par>
                              <p:par>
                                <p:cTn id="10" presetID="10" presetClass="entr" presetSubtype="0"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6" presetClass="emph" presetSubtype="0" fill="hold" grpId="1" nodeType="withEffect">
                                  <p:stCondLst>
                                    <p:cond delay="300"/>
                                  </p:stCondLst>
                                  <p:childTnLst>
                                    <p:animScale>
                                      <p:cBhvr>
                                        <p:cTn id="14" dur="10" fill="hold"/>
                                        <p:tgtEl>
                                          <p:spTgt spid="15"/>
                                        </p:tgtEl>
                                      </p:cBhvr>
                                      <p:by x="125000" y="125000"/>
                                    </p:animScale>
                                  </p:childTnLst>
                                </p:cTn>
                              </p:par>
                              <p:par>
                                <p:cTn id="15" presetID="6" presetClass="emph" presetSubtype="0" decel="100000" fill="hold" grpId="2" nodeType="withEffect">
                                  <p:stCondLst>
                                    <p:cond delay="300"/>
                                  </p:stCondLst>
                                  <p:childTnLst>
                                    <p:animScale>
                                      <p:cBhvr>
                                        <p:cTn id="16" dur="750" fill="hold"/>
                                        <p:tgtEl>
                                          <p:spTgt spid="15"/>
                                        </p:tgtEl>
                                      </p:cBhvr>
                                      <p:by x="80000" y="80000"/>
                                    </p:animScale>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dissolve">
                                      <p:cBhvr>
                                        <p:cTn id="21" dur="500"/>
                                        <p:tgtEl>
                                          <p:spTgt spid="2">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
                                            <p:txEl>
                                              <p:pRg st="1" end="1"/>
                                            </p:txEl>
                                          </p:spTgt>
                                        </p:tgtEl>
                                        <p:attrNameLst>
                                          <p:attrName>style.visibility</p:attrName>
                                        </p:attrNameLst>
                                      </p:cBhvr>
                                      <p:to>
                                        <p:strVal val="visible"/>
                                      </p:to>
                                    </p:set>
                                    <p:animEffect transition="in" filter="dissolve">
                                      <p:cBhvr>
                                        <p:cTn id="26" dur="500"/>
                                        <p:tgtEl>
                                          <p:spTgt spid="2">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dissolve">
                                      <p:cBhvr>
                                        <p:cTn id="31" dur="500"/>
                                        <p:tgtEl>
                                          <p:spTgt spid="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dissolve">
                                      <p:cBhvr>
                                        <p:cTn id="36" dur="500"/>
                                        <p:tgtEl>
                                          <p:spTgt spid="2">
                                            <p:txEl>
                                              <p:pRg st="3" end="3"/>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9" grpId="0"/>
      <p:bldP spid="19" grpId="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4C79D-9036-B12E-E54D-FA6051AC26C2}"/>
            </a:ext>
          </a:extLst>
        </p:cNvPr>
        <p:cNvGrpSpPr/>
        <p:nvPr/>
      </p:nvGrpSpPr>
      <p:grpSpPr>
        <a:xfrm>
          <a:off x="0" y="0"/>
          <a:ext cx="0" cy="0"/>
          <a:chOff x="0" y="0"/>
          <a:chExt cx="0" cy="0"/>
        </a:xfrm>
      </p:grpSpPr>
      <p:pic>
        <p:nvPicPr>
          <p:cNvPr id="7" name="Picture 6" descr="A gold fish looking at a hook&#10;&#10;AI-generated content may be incorrect.">
            <a:extLst>
              <a:ext uri="{FF2B5EF4-FFF2-40B4-BE49-F238E27FC236}">
                <a16:creationId xmlns:a16="http://schemas.microsoft.com/office/drawing/2014/main" id="{4C78D02F-E8ED-3877-4532-E3286D3531DB}"/>
              </a:ext>
            </a:extLst>
          </p:cNvPr>
          <p:cNvPicPr>
            <a:picLocks noChangeAspect="1"/>
          </p:cNvPicPr>
          <p:nvPr/>
        </p:nvPicPr>
        <p:blipFill>
          <a:blip r:embed="rId3" cstate="email">
            <a:extLst>
              <a:ext uri="{28A0092B-C50C-407E-A947-70E740481C1C}">
                <a14:useLocalDpi xmlns:a14="http://schemas.microsoft.com/office/drawing/2010/main"/>
              </a:ext>
            </a:extLst>
          </a:blip>
          <a:srcRect t="-313"/>
          <a:stretch>
            <a:fillRect/>
          </a:stretch>
        </p:blipFill>
        <p:spPr>
          <a:xfrm>
            <a:off x="6818560" y="2546378"/>
            <a:ext cx="3001282" cy="3353494"/>
          </a:xfrm>
          <a:prstGeom prst="rect">
            <a:avLst/>
          </a:prstGeom>
        </p:spPr>
      </p:pic>
      <p:sp>
        <p:nvSpPr>
          <p:cNvPr id="5" name="TextBox 4">
            <a:extLst>
              <a:ext uri="{FF2B5EF4-FFF2-40B4-BE49-F238E27FC236}">
                <a16:creationId xmlns:a16="http://schemas.microsoft.com/office/drawing/2014/main" id="{0CDAB225-ECD6-55E1-D80B-1F44E94FD86A}"/>
              </a:ext>
            </a:extLst>
          </p:cNvPr>
          <p:cNvSpPr txBox="1"/>
          <p:nvPr/>
        </p:nvSpPr>
        <p:spPr>
          <a:xfrm>
            <a:off x="855518" y="2637338"/>
            <a:ext cx="8172449" cy="780022"/>
          </a:xfrm>
          <a:prstGeom prst="rect">
            <a:avLst/>
          </a:prstGeom>
          <a:noFill/>
        </p:spPr>
        <p:txBody>
          <a:bodyPr wrap="square" rtlCol="0">
            <a:spAutoFit/>
          </a:bodyPr>
          <a:lstStyle/>
          <a:p>
            <a:pPr>
              <a:defRPr/>
            </a:pPr>
            <a:r>
              <a:rPr lang="en-GB" sz="2681" dirty="0">
                <a:solidFill>
                  <a:srgbClr val="EF6530"/>
                </a:solidFill>
                <a:latin typeface="Calibri" panose="020F0502020204030204" pitchFamily="34" charset="0"/>
                <a:cs typeface="Calibri" panose="020F0502020204030204" pitchFamily="34" charset="0"/>
              </a:rPr>
              <a:t>UNHOOK from the emotional hijack sabotaging you.</a:t>
            </a:r>
          </a:p>
          <a:p>
            <a:pPr>
              <a:defRPr/>
            </a:pPr>
            <a:r>
              <a:rPr lang="en-GB" sz="1788" dirty="0">
                <a:latin typeface="Calibri" panose="020F0502020204030204" pitchFamily="34" charset="0"/>
                <a:cs typeface="Calibri" panose="020F0502020204030204" pitchFamily="34" charset="0"/>
              </a:rPr>
              <a:t>Be curious about </a:t>
            </a:r>
            <a:r>
              <a:rPr lang="en-US" sz="1788" dirty="0">
                <a:solidFill>
                  <a:schemeClr val="bg1"/>
                </a:solidFill>
                <a:effectLst>
                  <a:glow rad="127000">
                    <a:srgbClr val="FF9300"/>
                  </a:glow>
                </a:effectLst>
                <a:latin typeface="Calibri" panose="020F0502020204030204" pitchFamily="34" charset="0"/>
              </a:rPr>
              <a:t>emotions  as  data  not  fact</a:t>
            </a:r>
            <a:r>
              <a:rPr lang="en-US" sz="1788" dirty="0">
                <a:ln>
                  <a:solidFill>
                    <a:srgbClr val="E5CB7D"/>
                  </a:solidFill>
                </a:ln>
                <a:solidFill>
                  <a:schemeClr val="bg1"/>
                </a:solidFill>
                <a:effectLst>
                  <a:glow rad="127000">
                    <a:srgbClr val="FF9300"/>
                  </a:glow>
                </a:effectLst>
                <a:latin typeface="Calibri" panose="020F0502020204030204" pitchFamily="34" charset="0"/>
              </a:rPr>
              <a:t>. </a:t>
            </a:r>
          </a:p>
        </p:txBody>
      </p:sp>
      <p:sp>
        <p:nvSpPr>
          <p:cNvPr id="2" name="Rectangle 1">
            <a:extLst>
              <a:ext uri="{FF2B5EF4-FFF2-40B4-BE49-F238E27FC236}">
                <a16:creationId xmlns:a16="http://schemas.microsoft.com/office/drawing/2014/main" id="{5277E6C6-7FA4-2ACE-9808-ED13E84B6218}"/>
              </a:ext>
            </a:extLst>
          </p:cNvPr>
          <p:cNvSpPr>
            <a:spLocks noChangeAspect="1"/>
          </p:cNvSpPr>
          <p:nvPr/>
        </p:nvSpPr>
        <p:spPr>
          <a:xfrm>
            <a:off x="0" y="0"/>
            <a:ext cx="9906000" cy="2301073"/>
          </a:xfrm>
          <a:prstGeom prst="rect">
            <a:avLst/>
          </a:prstGeom>
          <a:solidFill>
            <a:srgbClr val="F59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3500" b="1" cap="all" dirty="0">
                <a:solidFill>
                  <a:prstClr val="white"/>
                </a:solidFill>
                <a:latin typeface="Calibri" panose="020F0502020204030204" pitchFamily="34" charset="0"/>
                <a:cs typeface="Calibri" panose="020F0502020204030204" pitchFamily="34" charset="0"/>
              </a:rPr>
              <a:t>Emotional Agility</a:t>
            </a:r>
          </a:p>
          <a:p>
            <a:pPr algn="ctr">
              <a:defRPr/>
            </a:pPr>
            <a:endParaRPr lang="en-US" sz="501" b="1" dirty="0">
              <a:solidFill>
                <a:prstClr val="white"/>
              </a:solidFill>
              <a:latin typeface="Calibri" panose="020F0502020204030204" pitchFamily="34" charset="0"/>
              <a:cs typeface="Calibri" panose="020F0502020204030204" pitchFamily="34" charset="0"/>
            </a:endParaRPr>
          </a:p>
          <a:p>
            <a:pPr algn="ctr">
              <a:defRPr/>
            </a:pPr>
            <a:endParaRPr lang="en-US" sz="843" b="1" dirty="0">
              <a:solidFill>
                <a:prstClr val="white"/>
              </a:solidFill>
              <a:latin typeface="Calibri" panose="020F0502020204030204" pitchFamily="34" charset="0"/>
              <a:cs typeface="Calibri" panose="020F0502020204030204" pitchFamily="34" charset="0"/>
            </a:endParaRPr>
          </a:p>
          <a:p>
            <a:pPr algn="ctr">
              <a:defRPr/>
            </a:pPr>
            <a:r>
              <a:rPr lang="en-US" sz="2000" b="1" dirty="0">
                <a:solidFill>
                  <a:prstClr val="white"/>
                </a:solidFill>
                <a:latin typeface="Calibri" panose="020F0502020204030204" pitchFamily="34" charset="0"/>
                <a:cs typeface="Calibri" panose="020F0502020204030204" pitchFamily="34" charset="0"/>
              </a:rPr>
              <a:t>Our ability to experience our thoughts and feelings, </a:t>
            </a:r>
            <a:br>
              <a:rPr lang="en-US" sz="2000" b="1" dirty="0">
                <a:solidFill>
                  <a:prstClr val="white"/>
                </a:solidFill>
                <a:latin typeface="Calibri" panose="020F0502020204030204" pitchFamily="34" charset="0"/>
                <a:cs typeface="Calibri" panose="020F0502020204030204" pitchFamily="34" charset="0"/>
              </a:rPr>
            </a:br>
            <a:r>
              <a:rPr lang="en-US" sz="2000" b="1" dirty="0">
                <a:solidFill>
                  <a:prstClr val="white"/>
                </a:solidFill>
                <a:latin typeface="Calibri" panose="020F0502020204030204" pitchFamily="34" charset="0"/>
                <a:cs typeface="Calibri" panose="020F0502020204030204" pitchFamily="34" charset="0"/>
              </a:rPr>
              <a:t>positive and negative, and “show up” as the best </a:t>
            </a:r>
            <a:br>
              <a:rPr lang="en-US" sz="2000" b="1" dirty="0">
                <a:solidFill>
                  <a:prstClr val="white"/>
                </a:solidFill>
                <a:latin typeface="Calibri" panose="020F0502020204030204" pitchFamily="34" charset="0"/>
                <a:cs typeface="Calibri" panose="020F0502020204030204" pitchFamily="34" charset="0"/>
              </a:rPr>
            </a:br>
            <a:r>
              <a:rPr lang="en-US" sz="2000" b="1" dirty="0">
                <a:solidFill>
                  <a:prstClr val="white"/>
                </a:solidFill>
                <a:latin typeface="Calibri" panose="020F0502020204030204" pitchFamily="34" charset="0"/>
                <a:cs typeface="Calibri" panose="020F0502020204030204" pitchFamily="34" charset="0"/>
              </a:rPr>
              <a:t>version of ourselves more often</a:t>
            </a:r>
          </a:p>
        </p:txBody>
      </p:sp>
      <p:sp>
        <p:nvSpPr>
          <p:cNvPr id="6" name="TextBox 5">
            <a:extLst>
              <a:ext uri="{FF2B5EF4-FFF2-40B4-BE49-F238E27FC236}">
                <a16:creationId xmlns:a16="http://schemas.microsoft.com/office/drawing/2014/main" id="{4EAE1E6B-8F61-38E2-C372-3C66AEBB51B1}"/>
              </a:ext>
            </a:extLst>
          </p:cNvPr>
          <p:cNvSpPr txBox="1"/>
          <p:nvPr/>
        </p:nvSpPr>
        <p:spPr>
          <a:xfrm>
            <a:off x="923059" y="3960114"/>
            <a:ext cx="6292561" cy="1842812"/>
          </a:xfrm>
          <a:prstGeom prst="rect">
            <a:avLst/>
          </a:prstGeom>
          <a:noFill/>
        </p:spPr>
        <p:txBody>
          <a:bodyPr wrap="square" rtlCol="0">
            <a:spAutoFit/>
          </a:bodyPr>
          <a:lstStyle/>
          <a:p>
            <a:pPr marL="2984">
              <a:defRPr/>
            </a:pPr>
            <a:r>
              <a:rPr lang="en-US" sz="1625" dirty="0">
                <a:latin typeface="Calibri" panose="020F0502020204030204" pitchFamily="34" charset="0"/>
              </a:rPr>
              <a:t>“I am angry.” </a:t>
            </a:r>
          </a:p>
          <a:p>
            <a:pPr marL="2984">
              <a:defRPr/>
            </a:pPr>
            <a:r>
              <a:rPr lang="en-US" sz="1625" dirty="0">
                <a:latin typeface="Calibri" panose="020F0502020204030204" pitchFamily="34" charset="0"/>
              </a:rPr>
              <a:t>“I am scared.” </a:t>
            </a:r>
          </a:p>
          <a:p>
            <a:pPr marL="2984">
              <a:defRPr/>
            </a:pPr>
            <a:r>
              <a:rPr lang="en-US" sz="1625" dirty="0">
                <a:latin typeface="Calibri" panose="020F0502020204030204" pitchFamily="34" charset="0"/>
              </a:rPr>
              <a:t>“I am frustrated” 		</a:t>
            </a:r>
            <a:r>
              <a:rPr lang="en-US" sz="1625" b="1" dirty="0">
                <a:solidFill>
                  <a:srgbClr val="FF9300"/>
                </a:solidFill>
                <a:latin typeface="Calibri" panose="020F0502020204030204" pitchFamily="34" charset="0"/>
              </a:rPr>
              <a:t>Emotion becomes my identity</a:t>
            </a:r>
            <a:endParaRPr lang="en-US" sz="1625" b="1" dirty="0">
              <a:latin typeface="Calibri" panose="020F0502020204030204" pitchFamily="34" charset="0"/>
            </a:endParaRPr>
          </a:p>
          <a:p>
            <a:pPr marL="2984">
              <a:defRPr/>
            </a:pPr>
            <a:endParaRPr lang="en-US" sz="1625" b="1" dirty="0">
              <a:latin typeface="Calibri" panose="020F0502020204030204" pitchFamily="34" charset="0"/>
            </a:endParaRPr>
          </a:p>
          <a:p>
            <a:pPr marL="2984">
              <a:defRPr/>
            </a:pPr>
            <a:r>
              <a:rPr lang="en-US" sz="1625" dirty="0">
                <a:latin typeface="Calibri" panose="020F0502020204030204" pitchFamily="34" charset="0"/>
              </a:rPr>
              <a:t>“I experiencing anger.” </a:t>
            </a:r>
          </a:p>
          <a:p>
            <a:pPr marL="2984">
              <a:defRPr/>
            </a:pPr>
            <a:r>
              <a:rPr lang="en-US" sz="1625" dirty="0">
                <a:latin typeface="Calibri" panose="020F0502020204030204" pitchFamily="34" charset="0"/>
              </a:rPr>
              <a:t>“I am experiencing fear.” </a:t>
            </a:r>
          </a:p>
          <a:p>
            <a:pPr marL="2984">
              <a:defRPr/>
            </a:pPr>
            <a:r>
              <a:rPr lang="en-US" sz="1625" dirty="0">
                <a:latin typeface="Calibri" panose="020F0502020204030204" pitchFamily="34" charset="0"/>
              </a:rPr>
              <a:t>“I am experiencing frustration” </a:t>
            </a:r>
            <a:r>
              <a:rPr lang="en-US" sz="1625" b="1" dirty="0">
                <a:solidFill>
                  <a:srgbClr val="FF9300"/>
                </a:solidFill>
                <a:latin typeface="Calibri" panose="020F0502020204030204" pitchFamily="34" charset="0"/>
              </a:rPr>
              <a:t>Emotion is used as a data point</a:t>
            </a:r>
          </a:p>
        </p:txBody>
      </p:sp>
    </p:spTree>
    <p:extLst>
      <p:ext uri="{BB962C8B-B14F-4D97-AF65-F5344CB8AC3E}">
        <p14:creationId xmlns:p14="http://schemas.microsoft.com/office/powerpoint/2010/main" val="175047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1DF9A-F351-7590-6E5C-5D3B92B21FE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374746-4BFA-87D2-8E64-AE7BEDE8E1DD}"/>
              </a:ext>
            </a:extLst>
          </p:cNvPr>
          <p:cNvSpPr/>
          <p:nvPr/>
        </p:nvSpPr>
        <p:spPr>
          <a:xfrm>
            <a:off x="2580897" y="2214464"/>
            <a:ext cx="4419599" cy="1524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71475">
              <a:spcAft>
                <a:spcPts val="867"/>
              </a:spcAft>
              <a:defRPr/>
            </a:pPr>
            <a:r>
              <a:rPr lang="en-US" sz="4001" dirty="0">
                <a:solidFill>
                  <a:prstClr val="white"/>
                </a:solidFill>
                <a:latin typeface="Calibri" panose="020F0502020204030204" pitchFamily="34" charset="0"/>
              </a:rPr>
              <a:t>P = C x M</a:t>
            </a:r>
            <a:r>
              <a:rPr lang="en-US" sz="4001" baseline="30000" dirty="0">
                <a:solidFill>
                  <a:prstClr val="white"/>
                </a:solidFill>
                <a:latin typeface="Calibri" panose="020F0502020204030204" pitchFamily="34" charset="0"/>
              </a:rPr>
              <a:t>2</a:t>
            </a:r>
          </a:p>
        </p:txBody>
      </p:sp>
      <p:sp>
        <p:nvSpPr>
          <p:cNvPr id="3" name="Title 1">
            <a:extLst>
              <a:ext uri="{FF2B5EF4-FFF2-40B4-BE49-F238E27FC236}">
                <a16:creationId xmlns:a16="http://schemas.microsoft.com/office/drawing/2014/main" id="{34603B10-8FBC-9237-CF7D-1B851D08DB7F}"/>
              </a:ext>
            </a:extLst>
          </p:cNvPr>
          <p:cNvSpPr txBox="1">
            <a:spLocks noGrp="1"/>
          </p:cNvSpPr>
          <p:nvPr>
            <p:ph type="title" idx="4294967295"/>
          </p:nvPr>
        </p:nvSpPr>
        <p:spPr>
          <a:xfrm>
            <a:off x="974690" y="1053106"/>
            <a:ext cx="7364413" cy="888710"/>
          </a:xfrm>
          <a:prstGeom prst="rect">
            <a:avLst/>
          </a:prstGeom>
        </p:spPr>
        <p:txBody>
          <a:bodyPr>
            <a:noAutofit/>
          </a:bodyPr>
          <a:lstStyle>
            <a:lvl1pPr defTabSz="804672">
              <a:defRPr sz="2640">
                <a:solidFill>
                  <a:srgbClr val="C00000"/>
                </a:solidFill>
              </a:defRPr>
            </a:lvl1pPr>
          </a:lstStyle>
          <a:p>
            <a:r>
              <a:rPr lang="en-GB" sz="3500" b="1" dirty="0">
                <a:solidFill>
                  <a:srgbClr val="F5913B"/>
                </a:solidFill>
              </a:rPr>
              <a:t>Leadership Equation</a:t>
            </a:r>
            <a:endParaRPr sz="3500" b="1" dirty="0">
              <a:solidFill>
                <a:srgbClr val="F5913B"/>
              </a:solidFill>
            </a:endParaRPr>
          </a:p>
        </p:txBody>
      </p:sp>
      <p:sp>
        <p:nvSpPr>
          <p:cNvPr id="8" name="TextBox 7">
            <a:extLst>
              <a:ext uri="{FF2B5EF4-FFF2-40B4-BE49-F238E27FC236}">
                <a16:creationId xmlns:a16="http://schemas.microsoft.com/office/drawing/2014/main" id="{077D627B-DD25-FD32-2DE9-94E5775EFA5C}"/>
              </a:ext>
            </a:extLst>
          </p:cNvPr>
          <p:cNvSpPr txBox="1"/>
          <p:nvPr/>
        </p:nvSpPr>
        <p:spPr>
          <a:xfrm>
            <a:off x="1679917" y="3977572"/>
            <a:ext cx="2434769" cy="530017"/>
          </a:xfrm>
          <a:prstGeom prst="rect">
            <a:avLst/>
          </a:prstGeom>
          <a:noFill/>
        </p:spPr>
        <p:txBody>
          <a:bodyPr wrap="none" rtlCol="0">
            <a:spAutoFit/>
          </a:bodyPr>
          <a:lstStyle/>
          <a:p>
            <a:pPr defTabSz="371475">
              <a:defRPr/>
            </a:pPr>
            <a:r>
              <a:rPr lang="en-US" sz="2844" dirty="0">
                <a:solidFill>
                  <a:srgbClr val="002060"/>
                </a:solidFill>
                <a:latin typeface="Calibri" panose="020F0502020204030204" pitchFamily="34" charset="0"/>
              </a:rPr>
              <a:t>Performance = </a:t>
            </a:r>
          </a:p>
        </p:txBody>
      </p:sp>
      <p:sp>
        <p:nvSpPr>
          <p:cNvPr id="9" name="TextBox 8">
            <a:extLst>
              <a:ext uri="{FF2B5EF4-FFF2-40B4-BE49-F238E27FC236}">
                <a16:creationId xmlns:a16="http://schemas.microsoft.com/office/drawing/2014/main" id="{224DFC45-F769-0A69-8631-A490B9978D71}"/>
              </a:ext>
            </a:extLst>
          </p:cNvPr>
          <p:cNvSpPr txBox="1"/>
          <p:nvPr/>
        </p:nvSpPr>
        <p:spPr>
          <a:xfrm>
            <a:off x="4258696" y="3977572"/>
            <a:ext cx="2135521" cy="530017"/>
          </a:xfrm>
          <a:prstGeom prst="rect">
            <a:avLst/>
          </a:prstGeom>
          <a:noFill/>
        </p:spPr>
        <p:txBody>
          <a:bodyPr wrap="none" rtlCol="0">
            <a:spAutoFit/>
          </a:bodyPr>
          <a:lstStyle/>
          <a:p>
            <a:pPr defTabSz="371475">
              <a:defRPr/>
            </a:pPr>
            <a:r>
              <a:rPr lang="en-US" sz="2844" dirty="0">
                <a:solidFill>
                  <a:srgbClr val="002060"/>
                </a:solidFill>
                <a:latin typeface="Calibri" panose="020F0502020204030204" pitchFamily="34" charset="0"/>
              </a:rPr>
              <a:t>Capability   x </a:t>
            </a:r>
          </a:p>
        </p:txBody>
      </p:sp>
      <p:sp>
        <p:nvSpPr>
          <p:cNvPr id="10" name="TextBox 9">
            <a:extLst>
              <a:ext uri="{FF2B5EF4-FFF2-40B4-BE49-F238E27FC236}">
                <a16:creationId xmlns:a16="http://schemas.microsoft.com/office/drawing/2014/main" id="{2D901CD3-EA66-D782-6BAE-3C2D44F74EA5}"/>
              </a:ext>
            </a:extLst>
          </p:cNvPr>
          <p:cNvSpPr txBox="1"/>
          <p:nvPr/>
        </p:nvSpPr>
        <p:spPr>
          <a:xfrm>
            <a:off x="6529110" y="3977572"/>
            <a:ext cx="1534010" cy="530017"/>
          </a:xfrm>
          <a:prstGeom prst="rect">
            <a:avLst/>
          </a:prstGeom>
          <a:noFill/>
        </p:spPr>
        <p:txBody>
          <a:bodyPr wrap="none" rtlCol="0">
            <a:spAutoFit/>
          </a:bodyPr>
          <a:lstStyle/>
          <a:p>
            <a:pPr defTabSz="371475">
              <a:defRPr/>
            </a:pPr>
            <a:r>
              <a:rPr lang="en-US" sz="2844" dirty="0">
                <a:solidFill>
                  <a:srgbClr val="002060"/>
                </a:solidFill>
                <a:latin typeface="Calibri" panose="020F0502020204030204" pitchFamily="34" charset="0"/>
              </a:rPr>
              <a:t>Mindset</a:t>
            </a:r>
            <a:r>
              <a:rPr lang="en-US" sz="2844" baseline="30000" dirty="0">
                <a:solidFill>
                  <a:srgbClr val="002060"/>
                </a:solidFill>
                <a:latin typeface="Calibri" panose="020F0502020204030204" pitchFamily="34" charset="0"/>
              </a:rPr>
              <a:t>2</a:t>
            </a:r>
          </a:p>
        </p:txBody>
      </p:sp>
      <p:sp>
        <p:nvSpPr>
          <p:cNvPr id="5" name="TextBox 4">
            <a:extLst>
              <a:ext uri="{FF2B5EF4-FFF2-40B4-BE49-F238E27FC236}">
                <a16:creationId xmlns:a16="http://schemas.microsoft.com/office/drawing/2014/main" id="{97A361F8-BF4B-E233-F3F9-04550FE55AC9}"/>
              </a:ext>
            </a:extLst>
          </p:cNvPr>
          <p:cNvSpPr txBox="1"/>
          <p:nvPr/>
        </p:nvSpPr>
        <p:spPr>
          <a:xfrm rot="20500687">
            <a:off x="7041256" y="4692870"/>
            <a:ext cx="2569029" cy="9233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Franklin Gothic Demi Cond" panose="020B0603020102020204" pitchFamily="34" charset="0"/>
                <a:ea typeface="+mn-ea"/>
                <a:cs typeface="+mn-cs"/>
              </a:rPr>
              <a:t>Values, Preferences, Experience, Beliefs &amp; Perceptions</a:t>
            </a:r>
          </a:p>
        </p:txBody>
      </p:sp>
    </p:spTree>
    <p:extLst>
      <p:ext uri="{BB962C8B-B14F-4D97-AF65-F5344CB8AC3E}">
        <p14:creationId xmlns:p14="http://schemas.microsoft.com/office/powerpoint/2010/main" val="34132353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450F48-1E68-95E4-AAB1-50D59B90727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341"/>
          <a:stretch/>
        </p:blipFill>
        <p:spPr>
          <a:xfrm>
            <a:off x="1746188" y="5391500"/>
            <a:ext cx="2388195" cy="794827"/>
          </a:xfrm>
          <a:prstGeom prst="rect">
            <a:avLst/>
          </a:prstGeom>
        </p:spPr>
      </p:pic>
      <p:sp>
        <p:nvSpPr>
          <p:cNvPr id="2" name="TextBox 1">
            <a:extLst>
              <a:ext uri="{FF2B5EF4-FFF2-40B4-BE49-F238E27FC236}">
                <a16:creationId xmlns:a16="http://schemas.microsoft.com/office/drawing/2014/main" id="{5CEA1D7E-7AF3-C7FB-EDFF-2A1846567384}"/>
              </a:ext>
            </a:extLst>
          </p:cNvPr>
          <p:cNvSpPr txBox="1"/>
          <p:nvPr/>
        </p:nvSpPr>
        <p:spPr>
          <a:xfrm>
            <a:off x="2470068" y="2312163"/>
            <a:ext cx="2942922" cy="317459"/>
          </a:xfrm>
          <a:prstGeom prst="rect">
            <a:avLst/>
          </a:prstGeom>
          <a:noFill/>
        </p:spPr>
        <p:txBody>
          <a:bodyPr wrap="none" rtlCol="0">
            <a:spAutoFit/>
          </a:bodyPr>
          <a:lstStyle/>
          <a:p>
            <a:r>
              <a:rPr lang="en-US" sz="1463" dirty="0"/>
              <a:t>Summary of Strengths and sabs and </a:t>
            </a:r>
          </a:p>
        </p:txBody>
      </p:sp>
      <p:pic>
        <p:nvPicPr>
          <p:cNvPr id="3" name="Picture 2">
            <a:extLst>
              <a:ext uri="{FF2B5EF4-FFF2-40B4-BE49-F238E27FC236}">
                <a16:creationId xmlns:a16="http://schemas.microsoft.com/office/drawing/2014/main" id="{F7F21E7D-48A5-A8B4-72E1-521C0C1934D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20975" y="1036952"/>
            <a:ext cx="5255062" cy="24784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hart, bar chart&#10;&#10;Description automatically generated">
            <a:extLst>
              <a:ext uri="{FF2B5EF4-FFF2-40B4-BE49-F238E27FC236}">
                <a16:creationId xmlns:a16="http://schemas.microsoft.com/office/drawing/2014/main" id="{165C4BDD-3188-4173-07D4-06F0F3CC5F0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1071637">
            <a:off x="3439654" y="2823472"/>
            <a:ext cx="3918950" cy="3037487"/>
          </a:xfrm>
          <a:prstGeom prst="rect">
            <a:avLst/>
          </a:prstGeom>
          <a:ln w="38100">
            <a:solidFill>
              <a:srgbClr val="FD8D4D"/>
            </a:solidFill>
          </a:ln>
        </p:spPr>
      </p:pic>
      <p:pic>
        <p:nvPicPr>
          <p:cNvPr id="6" name="Picture 5">
            <a:extLst>
              <a:ext uri="{FF2B5EF4-FFF2-40B4-BE49-F238E27FC236}">
                <a16:creationId xmlns:a16="http://schemas.microsoft.com/office/drawing/2014/main" id="{3E3B43DD-A510-2289-AA71-DF7B3FDB0D47}"/>
              </a:ext>
            </a:extLst>
          </p:cNvPr>
          <p:cNvPicPr>
            <a:picLocks noChangeAspect="1"/>
          </p:cNvPicPr>
          <p:nvPr/>
        </p:nvPicPr>
        <p:blipFill>
          <a:blip r:embed="rId5"/>
          <a:stretch>
            <a:fillRect/>
          </a:stretch>
        </p:blipFill>
        <p:spPr>
          <a:xfrm>
            <a:off x="5719764" y="1045028"/>
            <a:ext cx="3218766" cy="602343"/>
          </a:xfrm>
          <a:prstGeom prst="rect">
            <a:avLst/>
          </a:prstGeom>
        </p:spPr>
      </p:pic>
      <p:sp>
        <p:nvSpPr>
          <p:cNvPr id="7" name="Title 1">
            <a:extLst>
              <a:ext uri="{FF2B5EF4-FFF2-40B4-BE49-F238E27FC236}">
                <a16:creationId xmlns:a16="http://schemas.microsoft.com/office/drawing/2014/main" id="{AD650B78-44A1-C17E-6E32-E3A18BB26230}"/>
              </a:ext>
            </a:extLst>
          </p:cNvPr>
          <p:cNvSpPr txBox="1">
            <a:spLocks/>
          </p:cNvSpPr>
          <p:nvPr/>
        </p:nvSpPr>
        <p:spPr>
          <a:xfrm>
            <a:off x="442127" y="550689"/>
            <a:ext cx="7364413" cy="315912"/>
          </a:xfrm>
          <a:prstGeom prst="rect">
            <a:avLst/>
          </a:prstGeom>
        </p:spPr>
        <p:txBody>
          <a:bodyPr vert="horz" lIns="91440" tIns="45720" rIns="91440" bIns="45720" rtlCol="0" anchor="ctr">
            <a:noAutofit/>
          </a:bodyPr>
          <a:lstStyle>
            <a:lvl1pPr algn="l" defTabSz="804672" rtl="0" eaLnBrk="1" latinLnBrk="0" hangingPunct="1">
              <a:lnSpc>
                <a:spcPct val="90000"/>
              </a:lnSpc>
              <a:spcBef>
                <a:spcPct val="0"/>
              </a:spcBef>
              <a:buNone/>
              <a:defRPr sz="2640" kern="1200">
                <a:solidFill>
                  <a:srgbClr val="C00000"/>
                </a:solidFill>
                <a:latin typeface="+mj-lt"/>
                <a:ea typeface="+mj-ea"/>
                <a:cs typeface="+mj-cs"/>
              </a:defRPr>
            </a:lvl1pPr>
          </a:lstStyle>
          <a:p>
            <a:r>
              <a:rPr lang="en-GB" sz="3250" b="1" dirty="0">
                <a:solidFill>
                  <a:srgbClr val="F5913B"/>
                </a:solidFill>
              </a:rPr>
              <a:t>Self Awareness</a:t>
            </a:r>
          </a:p>
        </p:txBody>
      </p:sp>
    </p:spTree>
    <p:extLst>
      <p:ext uri="{BB962C8B-B14F-4D97-AF65-F5344CB8AC3E}">
        <p14:creationId xmlns:p14="http://schemas.microsoft.com/office/powerpoint/2010/main" val="2232706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FF1AD-9D49-386C-795B-5FF829629472}"/>
            </a:ext>
          </a:extLst>
        </p:cNvPr>
        <p:cNvGrpSpPr/>
        <p:nvPr/>
      </p:nvGrpSpPr>
      <p:grpSpPr>
        <a:xfrm>
          <a:off x="0" y="0"/>
          <a:ext cx="0" cy="0"/>
          <a:chOff x="0" y="0"/>
          <a:chExt cx="0" cy="0"/>
        </a:xfrm>
      </p:grpSpPr>
      <p:pic>
        <p:nvPicPr>
          <p:cNvPr id="2" name="Content Placeholder 4" descr="A cat looking at a reflection in a mirror&#10;&#10;Description automatically generated with low confidence">
            <a:extLst>
              <a:ext uri="{FF2B5EF4-FFF2-40B4-BE49-F238E27FC236}">
                <a16:creationId xmlns:a16="http://schemas.microsoft.com/office/drawing/2014/main" id="{D098EF20-ED09-BEBE-4D81-98AAB4AB79D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28689" y="2864374"/>
            <a:ext cx="5520400" cy="3350688"/>
          </a:xfrm>
          <a:prstGeom prst="rect">
            <a:avLst/>
          </a:prstGeom>
        </p:spPr>
      </p:pic>
      <p:sp>
        <p:nvSpPr>
          <p:cNvPr id="3" name="TextBox 2">
            <a:extLst>
              <a:ext uri="{FF2B5EF4-FFF2-40B4-BE49-F238E27FC236}">
                <a16:creationId xmlns:a16="http://schemas.microsoft.com/office/drawing/2014/main" id="{0C173FB6-D2DA-3422-0F38-DF2F08A13B59}"/>
              </a:ext>
            </a:extLst>
          </p:cNvPr>
          <p:cNvSpPr txBox="1"/>
          <p:nvPr/>
        </p:nvSpPr>
        <p:spPr>
          <a:xfrm>
            <a:off x="568504" y="469233"/>
            <a:ext cx="7053196" cy="1189685"/>
          </a:xfrm>
          <a:prstGeom prst="rect">
            <a:avLst/>
          </a:prstGeom>
          <a:noFill/>
        </p:spPr>
        <p:txBody>
          <a:bodyPr wrap="square" rtlCol="0">
            <a:spAutoFit/>
          </a:bodyPr>
          <a:lstStyle/>
          <a:p>
            <a:pPr defTabSz="603647">
              <a:defRPr/>
            </a:pPr>
            <a:r>
              <a:rPr lang="en-US" sz="3500" dirty="0">
                <a:solidFill>
                  <a:srgbClr val="008F00"/>
                </a:solidFill>
                <a:latin typeface="Calibri" panose="020F0502020204030204" pitchFamily="34" charset="0"/>
              </a:rPr>
              <a:t>Power of PAUSE</a:t>
            </a:r>
          </a:p>
          <a:p>
            <a:pPr defTabSz="603647">
              <a:defRPr/>
            </a:pPr>
            <a:r>
              <a:rPr lang="en-US" sz="2311" dirty="0">
                <a:solidFill>
                  <a:srgbClr val="002060"/>
                </a:solidFill>
                <a:latin typeface="Calibri" panose="020F0502020204030204" pitchFamily="34" charset="0"/>
              </a:rPr>
              <a:t>30-minute leadership reflection time each week.  </a:t>
            </a:r>
          </a:p>
          <a:p>
            <a:pPr defTabSz="603647">
              <a:defRPr/>
            </a:pPr>
            <a:r>
              <a:rPr lang="en-US" sz="1320" i="1" dirty="0">
                <a:solidFill>
                  <a:prstClr val="black">
                    <a:lumMod val="65000"/>
                    <a:lumOff val="35000"/>
                  </a:prstClr>
                </a:solidFill>
                <a:latin typeface="Calibri Light" panose="020F0302020204030204"/>
              </a:rPr>
              <a:t>Pick a couple of questions that feel relevant to explore….</a:t>
            </a:r>
          </a:p>
        </p:txBody>
      </p:sp>
      <p:sp>
        <p:nvSpPr>
          <p:cNvPr id="4" name="TextBox 3">
            <a:extLst>
              <a:ext uri="{FF2B5EF4-FFF2-40B4-BE49-F238E27FC236}">
                <a16:creationId xmlns:a16="http://schemas.microsoft.com/office/drawing/2014/main" id="{B926A37E-E0B7-A5C7-684E-896C469CC840}"/>
              </a:ext>
            </a:extLst>
          </p:cNvPr>
          <p:cNvSpPr txBox="1"/>
          <p:nvPr/>
        </p:nvSpPr>
        <p:spPr>
          <a:xfrm>
            <a:off x="4944381" y="2015857"/>
            <a:ext cx="4509389" cy="2980175"/>
          </a:xfrm>
          <a:prstGeom prst="rect">
            <a:avLst/>
          </a:prstGeom>
          <a:noFill/>
        </p:spPr>
        <p:txBody>
          <a:bodyPr wrap="square" rtlCol="0">
            <a:spAutoFit/>
          </a:bodyPr>
          <a:lstStyle/>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What did I lead well this week? What was the learning from it?</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What does success look like for me next week?</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What am I feeling grateful for? In my team? My strengths? In my relationships? In my life?  </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When did my saboteurs get triggered? How did they show up in my </a:t>
            </a:r>
            <a:r>
              <a:rPr lang="en-US" sz="1219" dirty="0" err="1">
                <a:solidFill>
                  <a:srgbClr val="E7E6E6">
                    <a:lumMod val="25000"/>
                  </a:srgbClr>
                </a:solidFill>
                <a:latin typeface="Calibri Light" panose="020F0302020204030204"/>
              </a:rPr>
              <a:t>behaviour</a:t>
            </a:r>
            <a:r>
              <a:rPr lang="en-US" sz="1219" dirty="0">
                <a:solidFill>
                  <a:srgbClr val="E7E6E6">
                    <a:lumMod val="25000"/>
                  </a:srgbClr>
                </a:solidFill>
                <a:latin typeface="Calibri Light" panose="020F0302020204030204"/>
              </a:rPr>
              <a:t>? How did it feel? How can I manage this trigger differently.  next time? </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Which relationships need a health check on the trust bank account?  How will I strengthen the trust bank balance?</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What was my Empowering high and low point?</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What’s happening next week I can think and plan for, so that I bring my best self? Plan to Influence? Plan to Align? </a:t>
            </a:r>
          </a:p>
          <a:p>
            <a:pPr marL="203565" indent="-203565" defTabSz="603647">
              <a:spcAft>
                <a:spcPts val="534"/>
              </a:spcAft>
              <a:buFont typeface="+mj-lt"/>
              <a:buAutoNum type="arabicPeriod"/>
              <a:defRPr/>
            </a:pPr>
            <a:r>
              <a:rPr lang="en-US" sz="1219" dirty="0">
                <a:solidFill>
                  <a:srgbClr val="E7E6E6">
                    <a:lumMod val="25000"/>
                  </a:srgbClr>
                </a:solidFill>
                <a:latin typeface="Calibri Light" panose="020F0302020204030204"/>
              </a:rPr>
              <a:t>What strengths can I use more explicitly and intentionally?</a:t>
            </a:r>
          </a:p>
        </p:txBody>
      </p:sp>
      <p:grpSp>
        <p:nvGrpSpPr>
          <p:cNvPr id="7" name="Group 6">
            <a:extLst>
              <a:ext uri="{FF2B5EF4-FFF2-40B4-BE49-F238E27FC236}">
                <a16:creationId xmlns:a16="http://schemas.microsoft.com/office/drawing/2014/main" id="{AD3314C9-1F64-943B-AB71-121D346CAE84}"/>
              </a:ext>
            </a:extLst>
          </p:cNvPr>
          <p:cNvGrpSpPr/>
          <p:nvPr/>
        </p:nvGrpSpPr>
        <p:grpSpPr>
          <a:xfrm>
            <a:off x="1289833" y="1761480"/>
            <a:ext cx="2065198" cy="1975517"/>
            <a:chOff x="-249994" y="4004118"/>
            <a:chExt cx="3175907" cy="3004456"/>
          </a:xfrm>
        </p:grpSpPr>
        <p:sp>
          <p:nvSpPr>
            <p:cNvPr id="5" name="5-point Star 4">
              <a:extLst>
                <a:ext uri="{FF2B5EF4-FFF2-40B4-BE49-F238E27FC236}">
                  <a16:creationId xmlns:a16="http://schemas.microsoft.com/office/drawing/2014/main" id="{E29BBAE1-B049-0AFD-1D47-F5D92205C166}"/>
                </a:ext>
              </a:extLst>
            </p:cNvPr>
            <p:cNvSpPr/>
            <p:nvPr/>
          </p:nvSpPr>
          <p:spPr>
            <a:xfrm rot="1133346">
              <a:off x="-249994" y="4004118"/>
              <a:ext cx="3175907" cy="3004456"/>
            </a:xfrm>
            <a:prstGeom prst="star5">
              <a:avLst/>
            </a:prstGeom>
            <a:solidFill>
              <a:srgbClr val="009051"/>
            </a:solidFill>
            <a:ln w="57150">
              <a:solidFill>
                <a:srgbClr val="4F64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6" name="TextBox 5">
              <a:extLst>
                <a:ext uri="{FF2B5EF4-FFF2-40B4-BE49-F238E27FC236}">
                  <a16:creationId xmlns:a16="http://schemas.microsoft.com/office/drawing/2014/main" id="{C2E1F4E7-3048-9AC8-55EF-C82639A33E8E}"/>
                </a:ext>
              </a:extLst>
            </p:cNvPr>
            <p:cNvSpPr txBox="1"/>
            <p:nvPr/>
          </p:nvSpPr>
          <p:spPr>
            <a:xfrm>
              <a:off x="432518" y="5088478"/>
              <a:ext cx="1600201" cy="939381"/>
            </a:xfrm>
            <a:prstGeom prst="rect">
              <a:avLst/>
            </a:prstGeom>
            <a:noFill/>
          </p:spPr>
          <p:txBody>
            <a:bodyPr wrap="square" rtlCol="0">
              <a:spAutoFit/>
            </a:bodyPr>
            <a:lstStyle/>
            <a:p>
              <a:pPr algn="ctr"/>
              <a:r>
                <a:rPr lang="en-US" sz="1138" dirty="0">
                  <a:solidFill>
                    <a:schemeClr val="bg1"/>
                  </a:solidFill>
                  <a:latin typeface="Calibri" panose="020F0502020204030204" pitchFamily="34" charset="0"/>
                </a:rPr>
                <a:t>YOUR LEADERSHIP ACCELERATOR</a:t>
              </a:r>
            </a:p>
          </p:txBody>
        </p:sp>
      </p:grpSp>
    </p:spTree>
    <p:extLst>
      <p:ext uri="{BB962C8B-B14F-4D97-AF65-F5344CB8AC3E}">
        <p14:creationId xmlns:p14="http://schemas.microsoft.com/office/powerpoint/2010/main" val="29417092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BC96B-F9FF-C1C6-2FDD-2868D6BC09CE}"/>
            </a:ext>
          </a:extLst>
        </p:cNvPr>
        <p:cNvGrpSpPr/>
        <p:nvPr/>
      </p:nvGrpSpPr>
      <p:grpSpPr>
        <a:xfrm>
          <a:off x="0" y="0"/>
          <a:ext cx="0" cy="0"/>
          <a:chOff x="0" y="0"/>
          <a:chExt cx="0" cy="0"/>
        </a:xfrm>
      </p:grpSpPr>
      <p:pic>
        <p:nvPicPr>
          <p:cNvPr id="6" name="Content Placeholder 4" descr="A person sitting on a bench looking at a colorful explosion of paint&#10;&#10;Description automatically generated">
            <a:extLst>
              <a:ext uri="{FF2B5EF4-FFF2-40B4-BE49-F238E27FC236}">
                <a16:creationId xmlns:a16="http://schemas.microsoft.com/office/drawing/2014/main" id="{C6896C13-3C7B-E47A-ABD9-63659B26EC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flipH="1">
            <a:off x="0" y="1104468"/>
            <a:ext cx="9909747" cy="3145546"/>
          </a:xfrm>
          <a:prstGeom prst="rect">
            <a:avLst/>
          </a:prstGeom>
        </p:spPr>
      </p:pic>
      <p:sp>
        <p:nvSpPr>
          <p:cNvPr id="7" name="Rectangle 1">
            <a:extLst>
              <a:ext uri="{FF2B5EF4-FFF2-40B4-BE49-F238E27FC236}">
                <a16:creationId xmlns:a16="http://schemas.microsoft.com/office/drawing/2014/main" id="{50FDB1AA-4E53-BC42-11F9-DA928A0FCB5F}"/>
              </a:ext>
            </a:extLst>
          </p:cNvPr>
          <p:cNvSpPr>
            <a:spLocks noChangeAspect="1"/>
          </p:cNvSpPr>
          <p:nvPr/>
        </p:nvSpPr>
        <p:spPr>
          <a:xfrm>
            <a:off x="0" y="0"/>
            <a:ext cx="9906000" cy="1152111"/>
          </a:xfrm>
          <a:prstGeom prst="rect">
            <a:avLst/>
          </a:prstGeom>
          <a:solidFill>
            <a:srgbClr val="8F07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275"/>
              </a:spcAft>
              <a:tabLst>
                <a:tab pos="462888" algn="l"/>
                <a:tab pos="649349" algn="l"/>
              </a:tabLst>
              <a:defRPr/>
            </a:pPr>
            <a:r>
              <a:rPr lang="en-US" sz="2844" b="1" dirty="0">
                <a:solidFill>
                  <a:schemeClr val="bg1"/>
                </a:solidFill>
                <a:latin typeface="Calibri" panose="020F0502020204030204" pitchFamily="34" charset="0"/>
              </a:rPr>
              <a:t>COGNITIVE AGILITY</a:t>
            </a:r>
          </a:p>
          <a:p>
            <a:pPr algn="ctr">
              <a:spcAft>
                <a:spcPts val="275"/>
              </a:spcAft>
              <a:tabLst>
                <a:tab pos="462888" algn="l"/>
                <a:tab pos="649349" algn="l"/>
              </a:tabLst>
              <a:defRPr/>
            </a:pPr>
            <a:r>
              <a:rPr lang="en-US" sz="1625" dirty="0">
                <a:solidFill>
                  <a:schemeClr val="bg1"/>
                </a:solidFill>
                <a:latin typeface="Calibri" panose="020F0502020204030204" pitchFamily="34" charset="0"/>
              </a:rPr>
              <a:t>What is needed of me right now? The leadership ask?</a:t>
            </a:r>
          </a:p>
        </p:txBody>
      </p:sp>
      <p:pic>
        <p:nvPicPr>
          <p:cNvPr id="10" name="Imagem 9" descr="Forma&#10;&#10;O conteúdo gerado por IA pode estar incorreto.">
            <a:extLst>
              <a:ext uri="{FF2B5EF4-FFF2-40B4-BE49-F238E27FC236}">
                <a16:creationId xmlns:a16="http://schemas.microsoft.com/office/drawing/2014/main" id="{146E1D1C-C424-F498-21D4-E0699DE74C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50786" y="5421699"/>
            <a:ext cx="2763247" cy="1414766"/>
          </a:xfrm>
          <a:prstGeom prst="rect">
            <a:avLst/>
          </a:prstGeom>
          <a:noFill/>
        </p:spPr>
      </p:pic>
      <p:sp>
        <p:nvSpPr>
          <p:cNvPr id="11" name="TextBox 3">
            <a:extLst>
              <a:ext uri="{FF2B5EF4-FFF2-40B4-BE49-F238E27FC236}">
                <a16:creationId xmlns:a16="http://schemas.microsoft.com/office/drawing/2014/main" id="{B1CF402D-BBBB-1565-A98C-DB8A6AF1BEA7}"/>
              </a:ext>
            </a:extLst>
          </p:cNvPr>
          <p:cNvSpPr txBox="1"/>
          <p:nvPr/>
        </p:nvSpPr>
        <p:spPr>
          <a:xfrm>
            <a:off x="5403654" y="5896863"/>
            <a:ext cx="2241194" cy="517514"/>
          </a:xfrm>
          <a:prstGeom prst="rect">
            <a:avLst/>
          </a:prstGeom>
          <a:noFill/>
        </p:spPr>
        <p:txBody>
          <a:bodyPr wrap="square" rtlCol="0">
            <a:spAutoFit/>
          </a:bodyPr>
          <a:lstStyle/>
          <a:p>
            <a:pPr algn="ctr"/>
            <a:r>
              <a:rPr lang="en-US" sz="1463" dirty="0">
                <a:solidFill>
                  <a:schemeClr val="bg1"/>
                </a:solidFill>
                <a:latin typeface="Calibri" panose="020F0502020204030204" pitchFamily="34" charset="0"/>
              </a:rPr>
              <a:t>DIVERGENT</a:t>
            </a:r>
            <a:r>
              <a:rPr lang="en-US" sz="1463" dirty="0">
                <a:solidFill>
                  <a:schemeClr val="bg1"/>
                </a:solidFill>
                <a:latin typeface="Calibri" panose="020F0502020204030204" pitchFamily="34" charset="0"/>
                <a:sym typeface="Wingdings" pitchFamily="2" charset="2"/>
              </a:rPr>
              <a:t>: </a:t>
            </a:r>
            <a:br>
              <a:rPr lang="en-US" sz="1463" dirty="0">
                <a:solidFill>
                  <a:schemeClr val="bg1"/>
                </a:solidFill>
                <a:latin typeface="Calibri" panose="020F0502020204030204" pitchFamily="34" charset="0"/>
                <a:sym typeface="Wingdings" pitchFamily="2" charset="2"/>
              </a:rPr>
            </a:br>
            <a:r>
              <a:rPr lang="en-US" sz="1300" dirty="0">
                <a:solidFill>
                  <a:schemeClr val="bg1"/>
                </a:solidFill>
                <a:latin typeface="Calibri" panose="020F0502020204030204" pitchFamily="34" charset="0"/>
              </a:rPr>
              <a:t>Open, expansive, coaching</a:t>
            </a:r>
          </a:p>
        </p:txBody>
      </p:sp>
      <p:pic>
        <p:nvPicPr>
          <p:cNvPr id="12" name="Imagem 11" descr="Forma&#10;&#10;O conteúdo gerado por IA pode estar incorreto.">
            <a:extLst>
              <a:ext uri="{FF2B5EF4-FFF2-40B4-BE49-F238E27FC236}">
                <a16:creationId xmlns:a16="http://schemas.microsoft.com/office/drawing/2014/main" id="{C9A8DD86-1294-8794-D081-0536CCDA12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3454" y="5443234"/>
            <a:ext cx="2750153" cy="1414766"/>
          </a:xfrm>
          <a:prstGeom prst="rect">
            <a:avLst/>
          </a:prstGeom>
        </p:spPr>
      </p:pic>
      <p:sp>
        <p:nvSpPr>
          <p:cNvPr id="13" name="CaixaDeTexto 12">
            <a:extLst>
              <a:ext uri="{FF2B5EF4-FFF2-40B4-BE49-F238E27FC236}">
                <a16:creationId xmlns:a16="http://schemas.microsoft.com/office/drawing/2014/main" id="{9594E4CB-C899-0F82-8CE3-83697B01FE76}"/>
              </a:ext>
            </a:extLst>
          </p:cNvPr>
          <p:cNvSpPr txBox="1"/>
          <p:nvPr/>
        </p:nvSpPr>
        <p:spPr>
          <a:xfrm>
            <a:off x="2573407" y="5918422"/>
            <a:ext cx="2282687" cy="5175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en-US" sz="1463" dirty="0">
                <a:solidFill>
                  <a:schemeClr val="bg1"/>
                </a:solidFill>
                <a:latin typeface="Calibri" panose="020F0502020204030204" pitchFamily="34" charset="0"/>
              </a:rPr>
              <a:t>CONVERGENT:</a:t>
            </a:r>
          </a:p>
          <a:p>
            <a:pPr algn="ctr"/>
            <a:r>
              <a:rPr lang="en-US" sz="1300" dirty="0">
                <a:solidFill>
                  <a:schemeClr val="bg1"/>
                </a:solidFill>
                <a:latin typeface="Calibri" panose="020F0502020204030204" pitchFamily="34" charset="0"/>
              </a:rPr>
              <a:t>Focus, decisive, directive </a:t>
            </a:r>
            <a:endParaRPr lang="pt-BR" sz="1300" dirty="0"/>
          </a:p>
        </p:txBody>
      </p:sp>
      <p:sp>
        <p:nvSpPr>
          <p:cNvPr id="15" name="CaixaDeTexto 14">
            <a:extLst>
              <a:ext uri="{FF2B5EF4-FFF2-40B4-BE49-F238E27FC236}">
                <a16:creationId xmlns:a16="http://schemas.microsoft.com/office/drawing/2014/main" id="{6E0DC221-CFE5-7619-CC5C-44A2D62DA6FB}"/>
              </a:ext>
            </a:extLst>
          </p:cNvPr>
          <p:cNvSpPr txBox="1"/>
          <p:nvPr/>
        </p:nvSpPr>
        <p:spPr>
          <a:xfrm>
            <a:off x="161512" y="4582902"/>
            <a:ext cx="9421467" cy="84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spcAft>
                <a:spcPts val="337"/>
              </a:spcAft>
              <a:defRPr/>
            </a:pPr>
            <a:r>
              <a:rPr lang="en-US" sz="1463" dirty="0">
                <a:solidFill>
                  <a:srgbClr val="8F06A8"/>
                </a:solidFill>
                <a:latin typeface="Calibri" panose="020F0502020204030204" pitchFamily="34" charset="0"/>
                <a:cs typeface="Calibri" panose="020F0502020204030204" pitchFamily="34" charset="0"/>
              </a:rPr>
              <a:t>Our ability to move easily between thinking modes to bring what is most needed to the situation. </a:t>
            </a:r>
          </a:p>
          <a:p>
            <a:pPr algn="ctr">
              <a:spcAft>
                <a:spcPts val="337"/>
              </a:spcAft>
              <a:defRPr/>
            </a:pPr>
            <a:r>
              <a:rPr lang="en-US" sz="1463" dirty="0">
                <a:solidFill>
                  <a:srgbClr val="8F06A8"/>
                </a:solidFill>
                <a:latin typeface="Calibri" panose="020F0502020204030204" pitchFamily="34" charset="0"/>
                <a:cs typeface="Calibri" panose="020F0502020204030204" pitchFamily="34" charset="0"/>
              </a:rPr>
              <a:t>Divergent, convergent, clarity and compliance or innovate and disrupt.</a:t>
            </a:r>
          </a:p>
          <a:p>
            <a:pPr algn="ctr">
              <a:spcAft>
                <a:spcPts val="337"/>
              </a:spcAft>
              <a:defRPr/>
            </a:pPr>
            <a:r>
              <a:rPr lang="en-US" sz="1463" dirty="0">
                <a:solidFill>
                  <a:srgbClr val="8F06A8"/>
                </a:solidFill>
                <a:latin typeface="Calibri" panose="020F0502020204030204" pitchFamily="34" charset="0"/>
                <a:cs typeface="Calibri" panose="020F0502020204030204" pitchFamily="34" charset="0"/>
              </a:rPr>
              <a:t>And put the speed into the agility to respond, to pivot, to reframe.</a:t>
            </a:r>
          </a:p>
        </p:txBody>
      </p:sp>
    </p:spTree>
    <p:extLst>
      <p:ext uri="{BB962C8B-B14F-4D97-AF65-F5344CB8AC3E}">
        <p14:creationId xmlns:p14="http://schemas.microsoft.com/office/powerpoint/2010/main" val="491541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74CE18-17B0-31DD-905B-89AA345D20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34364" y="1973960"/>
            <a:ext cx="3715887" cy="3680042"/>
          </a:xfrm>
          <a:prstGeom prst="rect">
            <a:avLst/>
          </a:prstGeom>
        </p:spPr>
      </p:pic>
      <p:sp>
        <p:nvSpPr>
          <p:cNvPr id="10" name="TextBox 9">
            <a:extLst>
              <a:ext uri="{FF2B5EF4-FFF2-40B4-BE49-F238E27FC236}">
                <a16:creationId xmlns:a16="http://schemas.microsoft.com/office/drawing/2014/main" id="{8E864A6E-7BE1-1E5D-AA47-6965300F34BA}"/>
              </a:ext>
            </a:extLst>
          </p:cNvPr>
          <p:cNvSpPr txBox="1"/>
          <p:nvPr/>
        </p:nvSpPr>
        <p:spPr>
          <a:xfrm>
            <a:off x="735663" y="833336"/>
            <a:ext cx="6088395" cy="530017"/>
          </a:xfrm>
          <a:prstGeom prst="rect">
            <a:avLst/>
          </a:prstGeom>
          <a:noFill/>
        </p:spPr>
        <p:txBody>
          <a:bodyPr wrap="square">
            <a:spAutoFit/>
          </a:bodyPr>
          <a:lstStyle/>
          <a:p>
            <a:pPr defTabSz="742950">
              <a:defRPr/>
            </a:pPr>
            <a:r>
              <a:rPr lang="en-US" sz="2844" b="1" dirty="0">
                <a:solidFill>
                  <a:srgbClr val="009051"/>
                </a:solidFill>
                <a:latin typeface="+mj-lt"/>
                <a:cs typeface="Aharoni" panose="02010803020104030203" pitchFamily="2" charset="-79"/>
              </a:rPr>
              <a:t>Foundation of Self to System</a:t>
            </a:r>
            <a:endParaRPr lang="en-US" sz="2844" b="1" dirty="0">
              <a:solidFill>
                <a:prstClr val="black"/>
              </a:solidFill>
              <a:latin typeface="+mj-lt"/>
            </a:endParaRPr>
          </a:p>
        </p:txBody>
      </p:sp>
    </p:spTree>
    <p:extLst>
      <p:ext uri="{BB962C8B-B14F-4D97-AF65-F5344CB8AC3E}">
        <p14:creationId xmlns:p14="http://schemas.microsoft.com/office/powerpoint/2010/main" val="4067070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FAFEF-ACC1-ACD5-D69D-AEAA62A0D63D}"/>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899928B1-86A0-312E-5CEC-DF681621D728}"/>
              </a:ext>
            </a:extLst>
          </p:cNvPr>
          <p:cNvSpPr/>
          <p:nvPr/>
        </p:nvSpPr>
        <p:spPr>
          <a:xfrm flipH="1">
            <a:off x="5024174" y="0"/>
            <a:ext cx="4881823" cy="6858000"/>
          </a:xfrm>
          <a:prstGeom prst="rect">
            <a:avLst/>
          </a:prstGeom>
          <a:solidFill>
            <a:srgbClr val="10AB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85723">
              <a:defRPr/>
            </a:pPr>
            <a:endParaRPr lang="en-US" sz="760" dirty="0">
              <a:solidFill>
                <a:srgbClr val="FFFFFF"/>
              </a:solidFill>
              <a:latin typeface="Calibri" panose="020F0502020204030204" pitchFamily="34" charset="0"/>
            </a:endParaRPr>
          </a:p>
        </p:txBody>
      </p:sp>
      <p:pic>
        <p:nvPicPr>
          <p:cNvPr id="5" name="Picture 4" descr="A person standing in a tunnel&#10;&#10;AI-generated content may be incorrect.">
            <a:extLst>
              <a:ext uri="{FF2B5EF4-FFF2-40B4-BE49-F238E27FC236}">
                <a16:creationId xmlns:a16="http://schemas.microsoft.com/office/drawing/2014/main" id="{134950EB-4496-7986-9589-6AF8547FE17C}"/>
              </a:ext>
            </a:extLst>
          </p:cNvPr>
          <p:cNvPicPr>
            <a:picLocks noChangeAspect="1"/>
          </p:cNvPicPr>
          <p:nvPr/>
        </p:nvPicPr>
        <p:blipFill>
          <a:blip r:embed="rId3" cstate="screen">
            <a:extLst>
              <a:ext uri="{28A0092B-C50C-407E-A947-70E740481C1C}">
                <a14:useLocalDpi xmlns:a14="http://schemas.microsoft.com/office/drawing/2010/main"/>
              </a:ext>
            </a:extLst>
          </a:blip>
          <a:srcRect l="10539" r="6962"/>
          <a:stretch>
            <a:fillRect/>
          </a:stretch>
        </p:blipFill>
        <p:spPr>
          <a:xfrm>
            <a:off x="0" y="0"/>
            <a:ext cx="5034224" cy="6858000"/>
          </a:xfrm>
          <a:prstGeom prst="rect">
            <a:avLst/>
          </a:prstGeom>
        </p:spPr>
      </p:pic>
      <p:sp>
        <p:nvSpPr>
          <p:cNvPr id="6" name="TextBox 5">
            <a:extLst>
              <a:ext uri="{FF2B5EF4-FFF2-40B4-BE49-F238E27FC236}">
                <a16:creationId xmlns:a16="http://schemas.microsoft.com/office/drawing/2014/main" id="{923DC068-8756-5B74-B095-8A4621BF51C5}"/>
              </a:ext>
            </a:extLst>
          </p:cNvPr>
          <p:cNvSpPr txBox="1"/>
          <p:nvPr/>
        </p:nvSpPr>
        <p:spPr>
          <a:xfrm>
            <a:off x="5358430" y="1037175"/>
            <a:ext cx="4171436" cy="467500"/>
          </a:xfrm>
          <a:prstGeom prst="rect">
            <a:avLst/>
          </a:prstGeom>
          <a:solidFill>
            <a:srgbClr val="10AB7E">
              <a:alpha val="70000"/>
            </a:srgbClr>
          </a:solidFill>
        </p:spPr>
        <p:txBody>
          <a:bodyPr wrap="square" rtlCol="0">
            <a:spAutoFit/>
          </a:bodyPr>
          <a:lstStyle/>
          <a:p>
            <a:pPr algn="ctr">
              <a:spcAft>
                <a:spcPts val="244"/>
              </a:spcAft>
            </a:pPr>
            <a:r>
              <a:rPr lang="en-US" sz="2438" b="1" dirty="0">
                <a:solidFill>
                  <a:schemeClr val="bg1"/>
                </a:solidFill>
                <a:latin typeface="Calibri" panose="020F0502020204030204" pitchFamily="34" charset="0"/>
              </a:rPr>
              <a:t>SYSTEMS THINKING</a:t>
            </a:r>
          </a:p>
        </p:txBody>
      </p:sp>
      <p:sp>
        <p:nvSpPr>
          <p:cNvPr id="3" name="TextBox 2">
            <a:extLst>
              <a:ext uri="{FF2B5EF4-FFF2-40B4-BE49-F238E27FC236}">
                <a16:creationId xmlns:a16="http://schemas.microsoft.com/office/drawing/2014/main" id="{96EDBF33-49E1-DB79-9C24-2E67715175DD}"/>
              </a:ext>
            </a:extLst>
          </p:cNvPr>
          <p:cNvSpPr txBox="1"/>
          <p:nvPr/>
        </p:nvSpPr>
        <p:spPr>
          <a:xfrm>
            <a:off x="5357970" y="2296048"/>
            <a:ext cx="4276725" cy="2449388"/>
          </a:xfrm>
          <a:prstGeom prst="rect">
            <a:avLst/>
          </a:prstGeom>
          <a:noFill/>
        </p:spPr>
        <p:txBody>
          <a:bodyPr wrap="square" rtlCol="0">
            <a:spAutoFit/>
          </a:bodyPr>
          <a:lstStyle/>
          <a:p>
            <a:pPr marL="550764" indent="-550764">
              <a:spcAft>
                <a:spcPts val="975"/>
              </a:spcAft>
              <a:buFontTx/>
              <a:buChar char="-"/>
            </a:pPr>
            <a:r>
              <a:rPr lang="en-US" sz="1950" dirty="0">
                <a:solidFill>
                  <a:schemeClr val="bg1"/>
                </a:solidFill>
                <a:latin typeface="Calibri" panose="020F0502020204030204" pitchFamily="34" charset="0"/>
              </a:rPr>
              <a:t>Proactive management of interdependencies, intended and unintended consequences</a:t>
            </a:r>
          </a:p>
          <a:p>
            <a:pPr marL="550764" indent="-550764">
              <a:spcAft>
                <a:spcPts val="975"/>
              </a:spcAft>
              <a:buFontTx/>
              <a:buChar char="-"/>
            </a:pPr>
            <a:r>
              <a:rPr lang="en-US" sz="1950" dirty="0">
                <a:solidFill>
                  <a:schemeClr val="bg1"/>
                </a:solidFill>
                <a:latin typeface="Calibri" panose="020F0502020204030204" pitchFamily="34" charset="0"/>
              </a:rPr>
              <a:t>Anticipatory and reactive strategic stakeholder management </a:t>
            </a:r>
          </a:p>
          <a:p>
            <a:pPr marL="550764" indent="-550764">
              <a:spcAft>
                <a:spcPts val="975"/>
              </a:spcAft>
              <a:buFontTx/>
              <a:buChar char="-"/>
            </a:pPr>
            <a:r>
              <a:rPr lang="en-US" sz="1950" dirty="0">
                <a:solidFill>
                  <a:schemeClr val="bg1"/>
                </a:solidFill>
                <a:latin typeface="Calibri" panose="020F0502020204030204" pitchFamily="34" charset="0"/>
              </a:rPr>
              <a:t>Navigating unhealthy back to healthy tension with agility  </a:t>
            </a:r>
          </a:p>
        </p:txBody>
      </p:sp>
    </p:spTree>
    <p:extLst>
      <p:ext uri="{BB962C8B-B14F-4D97-AF65-F5344CB8AC3E}">
        <p14:creationId xmlns:p14="http://schemas.microsoft.com/office/powerpoint/2010/main" val="2231234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C381E-50C7-034B-C771-FDD2E9583E9C}"/>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D86602BE-59F2-1E1B-1052-AF23275810B1}"/>
              </a:ext>
            </a:extLst>
          </p:cNvPr>
          <p:cNvSpPr/>
          <p:nvPr/>
        </p:nvSpPr>
        <p:spPr>
          <a:xfrm flipH="1">
            <a:off x="4837807" y="0"/>
            <a:ext cx="5082209" cy="6858000"/>
          </a:xfrm>
          <a:prstGeom prst="rect">
            <a:avLst/>
          </a:prstGeom>
          <a:solidFill>
            <a:srgbClr val="C78D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85723">
              <a:defRPr/>
            </a:pPr>
            <a:endParaRPr lang="en-US" sz="760" dirty="0">
              <a:solidFill>
                <a:srgbClr val="FFFFFF"/>
              </a:solidFill>
              <a:latin typeface="Calibri" panose="020F0502020204030204" pitchFamily="34" charset="0"/>
            </a:endParaRPr>
          </a:p>
        </p:txBody>
      </p:sp>
      <p:pic>
        <p:nvPicPr>
          <p:cNvPr id="9" name="Picture 8">
            <a:extLst>
              <a:ext uri="{FF2B5EF4-FFF2-40B4-BE49-F238E27FC236}">
                <a16:creationId xmlns:a16="http://schemas.microsoft.com/office/drawing/2014/main" id="{0A92CDF1-5EA3-6B05-789D-E0CBB25F48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 y="0"/>
            <a:ext cx="5742479" cy="6858000"/>
          </a:xfrm>
          <a:prstGeom prst="rect">
            <a:avLst/>
          </a:prstGeom>
        </p:spPr>
      </p:pic>
      <p:sp>
        <p:nvSpPr>
          <p:cNvPr id="14" name="TextBox 13">
            <a:extLst>
              <a:ext uri="{FF2B5EF4-FFF2-40B4-BE49-F238E27FC236}">
                <a16:creationId xmlns:a16="http://schemas.microsoft.com/office/drawing/2014/main" id="{6577450C-7DD4-CED1-BECC-70DEB15FF06E}"/>
              </a:ext>
            </a:extLst>
          </p:cNvPr>
          <p:cNvSpPr txBox="1"/>
          <p:nvPr/>
        </p:nvSpPr>
        <p:spPr>
          <a:xfrm>
            <a:off x="6193482" y="2484806"/>
            <a:ext cx="3294822" cy="2300758"/>
          </a:xfrm>
          <a:prstGeom prst="rect">
            <a:avLst/>
          </a:prstGeom>
          <a:noFill/>
        </p:spPr>
        <p:txBody>
          <a:bodyPr wrap="square" rtlCol="0">
            <a:spAutoFit/>
          </a:bodyPr>
          <a:lstStyle/>
          <a:p>
            <a:pPr algn="ctr" defTabSz="208952">
              <a:lnSpc>
                <a:spcPct val="150000"/>
              </a:lnSpc>
              <a:spcBef>
                <a:spcPts val="275"/>
              </a:spcBef>
              <a:spcAft>
                <a:spcPts val="275"/>
              </a:spcAft>
            </a:pPr>
            <a:r>
              <a:rPr lang="en-GB" sz="1625" dirty="0">
                <a:solidFill>
                  <a:schemeClr val="bg1"/>
                </a:solidFill>
                <a:latin typeface="Calibri" panose="020F0502020204030204" pitchFamily="34" charset="0"/>
                <a:ea typeface="Helvetica Neue Light" panose="02000403000000020004" pitchFamily="2" charset="0"/>
                <a:cs typeface="Calibri" panose="020F0502020204030204" pitchFamily="34" charset="0"/>
              </a:rPr>
              <a:t>“</a:t>
            </a:r>
            <a:r>
              <a:rPr lang="en-GB" sz="1625" dirty="0">
                <a:solidFill>
                  <a:schemeClr val="bg1"/>
                </a:solidFill>
                <a:latin typeface="Calibri" panose="020F0502020204030204" pitchFamily="34" charset="0"/>
                <a:ea typeface="Helvetica Neue Light" panose="02000403000000020004" pitchFamily="2" charset="0"/>
                <a:cs typeface="Helvetica Neue Medium" panose="02000503000000020004" pitchFamily="2" charset="0"/>
              </a:rPr>
              <a:t>Resilience is our capacity to remain flexible in our thoughts, feelings and behaviours when faced by extended periods of adversity, so that we emerge stronger, wiser, and more able.”</a:t>
            </a:r>
            <a:endParaRPr lang="en-US" sz="1625"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E7DED55A-03AE-F691-C6DC-272270805E4D}"/>
              </a:ext>
            </a:extLst>
          </p:cNvPr>
          <p:cNvSpPr txBox="1"/>
          <p:nvPr/>
        </p:nvSpPr>
        <p:spPr>
          <a:xfrm>
            <a:off x="5734564" y="1307011"/>
            <a:ext cx="4171436" cy="467500"/>
          </a:xfrm>
          <a:prstGeom prst="rect">
            <a:avLst/>
          </a:prstGeom>
          <a:noFill/>
        </p:spPr>
        <p:txBody>
          <a:bodyPr wrap="square" rtlCol="0">
            <a:spAutoFit/>
          </a:bodyPr>
          <a:lstStyle/>
          <a:p>
            <a:pPr algn="ctr">
              <a:spcAft>
                <a:spcPts val="244"/>
              </a:spcAft>
            </a:pPr>
            <a:r>
              <a:rPr lang="en-US" sz="2438" b="1" dirty="0">
                <a:solidFill>
                  <a:schemeClr val="bg1"/>
                </a:solidFill>
                <a:latin typeface="Calibri" panose="020F0502020204030204" pitchFamily="34" charset="0"/>
              </a:rPr>
              <a:t>HEALTHY RESILIENCE</a:t>
            </a:r>
          </a:p>
        </p:txBody>
      </p:sp>
      <p:sp>
        <p:nvSpPr>
          <p:cNvPr id="3" name="TextBox 2">
            <a:extLst>
              <a:ext uri="{FF2B5EF4-FFF2-40B4-BE49-F238E27FC236}">
                <a16:creationId xmlns:a16="http://schemas.microsoft.com/office/drawing/2014/main" id="{66B76788-2A00-F6C4-B379-66151BFEA6D8}"/>
              </a:ext>
            </a:extLst>
          </p:cNvPr>
          <p:cNvSpPr txBox="1"/>
          <p:nvPr/>
        </p:nvSpPr>
        <p:spPr>
          <a:xfrm>
            <a:off x="150745" y="3779827"/>
            <a:ext cx="1915591" cy="1468031"/>
          </a:xfrm>
          <a:prstGeom prst="rect">
            <a:avLst/>
          </a:prstGeom>
          <a:noFill/>
        </p:spPr>
        <p:txBody>
          <a:bodyPr wrap="square" rtlCol="0">
            <a:spAutoFit/>
          </a:bodyPr>
          <a:lstStyle/>
          <a:p>
            <a:pPr algn="ctr"/>
            <a:r>
              <a:rPr lang="en-US" sz="1788" b="1" dirty="0">
                <a:solidFill>
                  <a:schemeClr val="bg1"/>
                </a:solidFill>
                <a:latin typeface="Calibri" panose="020F0502020204030204" pitchFamily="34" charset="0"/>
              </a:rPr>
              <a:t>“Resilience is about how we recharge, </a:t>
            </a:r>
          </a:p>
          <a:p>
            <a:pPr algn="ctr"/>
            <a:r>
              <a:rPr lang="en-US" sz="1788" b="1" dirty="0">
                <a:solidFill>
                  <a:schemeClr val="bg1"/>
                </a:solidFill>
                <a:latin typeface="Calibri" panose="020F0502020204030204" pitchFamily="34" charset="0"/>
              </a:rPr>
              <a:t>not how we endure.”</a:t>
            </a:r>
          </a:p>
        </p:txBody>
      </p:sp>
    </p:spTree>
    <p:extLst>
      <p:ext uri="{BB962C8B-B14F-4D97-AF65-F5344CB8AC3E}">
        <p14:creationId xmlns:p14="http://schemas.microsoft.com/office/powerpoint/2010/main" val="1056079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E77CB-B3C4-F6CC-DC51-E64C78F734EA}"/>
            </a:ext>
          </a:extLst>
        </p:cNvPr>
        <p:cNvGrpSpPr/>
        <p:nvPr/>
      </p:nvGrpSpPr>
      <p:grpSpPr>
        <a:xfrm>
          <a:off x="0" y="0"/>
          <a:ext cx="0" cy="0"/>
          <a:chOff x="0" y="0"/>
          <a:chExt cx="0" cy="0"/>
        </a:xfrm>
      </p:grpSpPr>
      <p:sp>
        <p:nvSpPr>
          <p:cNvPr id="4" name="Rectangle 5">
            <a:extLst>
              <a:ext uri="{FF2B5EF4-FFF2-40B4-BE49-F238E27FC236}">
                <a16:creationId xmlns:a16="http://schemas.microsoft.com/office/drawing/2014/main" id="{B8FA1EC2-4043-D60B-258F-67EE8F72F0D8}"/>
              </a:ext>
            </a:extLst>
          </p:cNvPr>
          <p:cNvSpPr/>
          <p:nvPr/>
        </p:nvSpPr>
        <p:spPr>
          <a:xfrm flipH="1">
            <a:off x="4823790" y="0"/>
            <a:ext cx="5082209" cy="6858000"/>
          </a:xfrm>
          <a:prstGeom prst="rect">
            <a:avLst/>
          </a:prstGeom>
          <a:solidFill>
            <a:srgbClr val="C78D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85723">
              <a:defRPr/>
            </a:pPr>
            <a:endParaRPr lang="en-US" sz="760" dirty="0">
              <a:solidFill>
                <a:srgbClr val="FFFFFF"/>
              </a:solidFill>
              <a:latin typeface="Calibri" panose="020F0502020204030204" pitchFamily="34" charset="0"/>
            </a:endParaRPr>
          </a:p>
        </p:txBody>
      </p:sp>
      <p:pic>
        <p:nvPicPr>
          <p:cNvPr id="9" name="Picture 8">
            <a:extLst>
              <a:ext uri="{FF2B5EF4-FFF2-40B4-BE49-F238E27FC236}">
                <a16:creationId xmlns:a16="http://schemas.microsoft.com/office/drawing/2014/main" id="{988A86AD-A6D2-6FCB-28CA-348261B1B4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 y="0"/>
            <a:ext cx="5742479" cy="6858000"/>
          </a:xfrm>
          <a:prstGeom prst="rect">
            <a:avLst/>
          </a:prstGeom>
        </p:spPr>
      </p:pic>
      <p:sp>
        <p:nvSpPr>
          <p:cNvPr id="10" name="TextBox 9">
            <a:extLst>
              <a:ext uri="{FF2B5EF4-FFF2-40B4-BE49-F238E27FC236}">
                <a16:creationId xmlns:a16="http://schemas.microsoft.com/office/drawing/2014/main" id="{EF08CE76-5818-2A42-B9B8-29BF1DB0C12F}"/>
              </a:ext>
            </a:extLst>
          </p:cNvPr>
          <p:cNvSpPr txBox="1"/>
          <p:nvPr/>
        </p:nvSpPr>
        <p:spPr>
          <a:xfrm>
            <a:off x="150745" y="3779827"/>
            <a:ext cx="1915591" cy="1468031"/>
          </a:xfrm>
          <a:prstGeom prst="rect">
            <a:avLst/>
          </a:prstGeom>
          <a:noFill/>
        </p:spPr>
        <p:txBody>
          <a:bodyPr wrap="square" rtlCol="0">
            <a:spAutoFit/>
          </a:bodyPr>
          <a:lstStyle/>
          <a:p>
            <a:pPr algn="ctr"/>
            <a:r>
              <a:rPr lang="en-US" sz="1788" b="1" dirty="0">
                <a:solidFill>
                  <a:schemeClr val="bg1"/>
                </a:solidFill>
                <a:latin typeface="Calibri" panose="020F0502020204030204" pitchFamily="34" charset="0"/>
              </a:rPr>
              <a:t>“Resilience is about how we recharge, </a:t>
            </a:r>
          </a:p>
          <a:p>
            <a:pPr algn="ctr"/>
            <a:r>
              <a:rPr lang="en-US" sz="1788" b="1" dirty="0">
                <a:solidFill>
                  <a:schemeClr val="bg1"/>
                </a:solidFill>
                <a:latin typeface="Calibri" panose="020F0502020204030204" pitchFamily="34" charset="0"/>
              </a:rPr>
              <a:t>not how we endure.”</a:t>
            </a:r>
          </a:p>
        </p:txBody>
      </p:sp>
      <p:sp>
        <p:nvSpPr>
          <p:cNvPr id="15" name="Right Arrow 14">
            <a:extLst>
              <a:ext uri="{FF2B5EF4-FFF2-40B4-BE49-F238E27FC236}">
                <a16:creationId xmlns:a16="http://schemas.microsoft.com/office/drawing/2014/main" id="{09B00E2F-8D23-B8A9-D417-189A256044FF}"/>
              </a:ext>
            </a:extLst>
          </p:cNvPr>
          <p:cNvSpPr/>
          <p:nvPr/>
        </p:nvSpPr>
        <p:spPr>
          <a:xfrm>
            <a:off x="7607773" y="3351863"/>
            <a:ext cx="417195" cy="535980"/>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2" dirty="0"/>
          </a:p>
        </p:txBody>
      </p:sp>
      <p:sp>
        <p:nvSpPr>
          <p:cNvPr id="20" name="Rounded Rectangle 19">
            <a:extLst>
              <a:ext uri="{FF2B5EF4-FFF2-40B4-BE49-F238E27FC236}">
                <a16:creationId xmlns:a16="http://schemas.microsoft.com/office/drawing/2014/main" id="{4CE8379A-545B-B5C2-893F-3E7D96861D41}"/>
              </a:ext>
            </a:extLst>
          </p:cNvPr>
          <p:cNvSpPr/>
          <p:nvPr/>
        </p:nvSpPr>
        <p:spPr>
          <a:xfrm>
            <a:off x="8054717" y="2802217"/>
            <a:ext cx="1457325" cy="1698599"/>
          </a:xfrm>
          <a:prstGeom prst="roundRect">
            <a:avLst/>
          </a:prstGeom>
          <a:solidFill>
            <a:srgbClr val="4699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08952"/>
            <a:r>
              <a:rPr lang="en-GB" sz="1625" b="1" dirty="0">
                <a:solidFill>
                  <a:prstClr val="white"/>
                </a:solidFill>
                <a:ea typeface="Helvetica Neue" panose="02000503000000020004" pitchFamily="2" charset="0"/>
                <a:cs typeface="Helvetica Neue" panose="02000503000000020004" pitchFamily="2" charset="0"/>
              </a:rPr>
              <a:t>Healthy Resilience</a:t>
            </a:r>
          </a:p>
          <a:p>
            <a:pPr algn="ctr" defTabSz="208952"/>
            <a:r>
              <a:rPr lang="en-GB" sz="1138" dirty="0">
                <a:solidFill>
                  <a:prstClr val="white"/>
                </a:solidFill>
                <a:ea typeface="Helvetica Neue" panose="02000503000000020004" pitchFamily="2" charset="0"/>
                <a:cs typeface="Helvetica Neue" panose="02000503000000020004" pitchFamily="2" charset="0"/>
              </a:rPr>
              <a:t>Setting boundaries to stay adaptable, able to learn,  grow and bounce back stronger from adversity </a:t>
            </a:r>
          </a:p>
        </p:txBody>
      </p:sp>
      <p:sp>
        <p:nvSpPr>
          <p:cNvPr id="21" name="Rounded Rectangle 20">
            <a:extLst>
              <a:ext uri="{FF2B5EF4-FFF2-40B4-BE49-F238E27FC236}">
                <a16:creationId xmlns:a16="http://schemas.microsoft.com/office/drawing/2014/main" id="{697312B3-45E0-4289-48CF-371BDA6A6BE0}"/>
              </a:ext>
            </a:extLst>
          </p:cNvPr>
          <p:cNvSpPr/>
          <p:nvPr/>
        </p:nvSpPr>
        <p:spPr>
          <a:xfrm>
            <a:off x="6134477" y="2790786"/>
            <a:ext cx="1463040" cy="1698599"/>
          </a:xfrm>
          <a:prstGeom prst="round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08952"/>
            <a:r>
              <a:rPr lang="en-GB" sz="1625" b="1" dirty="0">
                <a:solidFill>
                  <a:prstClr val="white"/>
                </a:solidFill>
                <a:ea typeface="Helvetica Neue" panose="02000503000000020004" pitchFamily="2" charset="0"/>
                <a:cs typeface="Helvetica Neue" panose="02000503000000020004" pitchFamily="2" charset="0"/>
              </a:rPr>
              <a:t>Unhealthy Resilience</a:t>
            </a:r>
          </a:p>
          <a:p>
            <a:pPr algn="ctr" defTabSz="208952"/>
            <a:r>
              <a:rPr lang="en-GB" sz="1138" dirty="0">
                <a:solidFill>
                  <a:prstClr val="white"/>
                </a:solidFill>
                <a:ea typeface="Helvetica Neue" panose="02000503000000020004" pitchFamily="2" charset="0"/>
                <a:cs typeface="Helvetica Neue" panose="02000503000000020004" pitchFamily="2" charset="0"/>
              </a:rPr>
              <a:t>Brittle, enduring, pushing yourself harder and edging   you or others closer to breaking point </a:t>
            </a:r>
          </a:p>
        </p:txBody>
      </p:sp>
      <p:sp>
        <p:nvSpPr>
          <p:cNvPr id="2" name="TextBox 1">
            <a:extLst>
              <a:ext uri="{FF2B5EF4-FFF2-40B4-BE49-F238E27FC236}">
                <a16:creationId xmlns:a16="http://schemas.microsoft.com/office/drawing/2014/main" id="{C24D3F0E-8CBE-2707-7A41-1A89623D8315}"/>
              </a:ext>
            </a:extLst>
          </p:cNvPr>
          <p:cNvSpPr txBox="1"/>
          <p:nvPr/>
        </p:nvSpPr>
        <p:spPr>
          <a:xfrm>
            <a:off x="5734564" y="1451976"/>
            <a:ext cx="4171436" cy="467500"/>
          </a:xfrm>
          <a:prstGeom prst="rect">
            <a:avLst/>
          </a:prstGeom>
          <a:noFill/>
        </p:spPr>
        <p:txBody>
          <a:bodyPr wrap="square" rtlCol="0">
            <a:spAutoFit/>
          </a:bodyPr>
          <a:lstStyle/>
          <a:p>
            <a:pPr algn="ctr">
              <a:spcAft>
                <a:spcPts val="244"/>
              </a:spcAft>
            </a:pPr>
            <a:r>
              <a:rPr lang="en-US" sz="2438" b="1" dirty="0">
                <a:solidFill>
                  <a:schemeClr val="bg1"/>
                </a:solidFill>
                <a:latin typeface="Calibri" panose="020F0502020204030204" pitchFamily="34" charset="0"/>
              </a:rPr>
              <a:t>HEALTHY RESILIENCE</a:t>
            </a:r>
          </a:p>
        </p:txBody>
      </p:sp>
    </p:spTree>
    <p:extLst>
      <p:ext uri="{BB962C8B-B14F-4D97-AF65-F5344CB8AC3E}">
        <p14:creationId xmlns:p14="http://schemas.microsoft.com/office/powerpoint/2010/main" val="507556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88DAE-5575-CD4E-385B-6F8F1F8A905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1CE93C-E2A1-A1F2-D6B0-909EA526AE63}"/>
              </a:ext>
            </a:extLst>
          </p:cNvPr>
          <p:cNvSpPr/>
          <p:nvPr/>
        </p:nvSpPr>
        <p:spPr>
          <a:xfrm>
            <a:off x="0" y="0"/>
            <a:ext cx="9906000" cy="68580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CF9E8F-EC15-635C-D22C-7C7C44140C47}"/>
              </a:ext>
            </a:extLst>
          </p:cNvPr>
          <p:cNvSpPr/>
          <p:nvPr/>
        </p:nvSpPr>
        <p:spPr>
          <a:xfrm>
            <a:off x="1802064" y="2309579"/>
            <a:ext cx="5332524" cy="1035422"/>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01823">
              <a:defRPr/>
            </a:pPr>
            <a:endParaRPr lang="en-GB" sz="1907" dirty="0">
              <a:solidFill>
                <a:prstClr val="white"/>
              </a:solidFill>
              <a:latin typeface="Calibri" panose="020F0502020204030204" pitchFamily="34" charset="0"/>
              <a:ea typeface="Helvetica Neue Light" panose="02000403000000020004" pitchFamily="2" charset="0"/>
              <a:cs typeface="Garamond" charset="0"/>
            </a:endParaRPr>
          </a:p>
        </p:txBody>
      </p:sp>
      <p:sp>
        <p:nvSpPr>
          <p:cNvPr id="15" name="Text Placeholder 2">
            <a:extLst>
              <a:ext uri="{FF2B5EF4-FFF2-40B4-BE49-F238E27FC236}">
                <a16:creationId xmlns:a16="http://schemas.microsoft.com/office/drawing/2014/main" id="{BE27F8A4-3100-E333-C8F7-167BBC78DDBB}"/>
              </a:ext>
            </a:extLst>
          </p:cNvPr>
          <p:cNvSpPr txBox="1">
            <a:spLocks/>
          </p:cNvSpPr>
          <p:nvPr/>
        </p:nvSpPr>
        <p:spPr>
          <a:xfrm>
            <a:off x="2690667" y="1429760"/>
            <a:ext cx="6209473" cy="473550"/>
          </a:xfrm>
          <a:prstGeom prst="rect">
            <a:avLst/>
          </a:prstGeom>
          <a:no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Avenir Book" charset="0"/>
                <a:ea typeface="Avenir Book" charset="0"/>
                <a:cs typeface="Avenir Book" charset="0"/>
              </a:defRPr>
            </a:lvl1pPr>
            <a:lvl2pPr marL="742950" indent="-285750" algn="l" defTabSz="457200" rtl="0" eaLnBrk="1" latinLnBrk="0" hangingPunct="1">
              <a:spcBef>
                <a:spcPct val="20000"/>
              </a:spcBef>
              <a:buFont typeface="Arial"/>
              <a:buChar char="–"/>
              <a:defRPr sz="2800" kern="1200">
                <a:solidFill>
                  <a:schemeClr val="tx1"/>
                </a:solidFill>
                <a:latin typeface="Avenir Book" charset="0"/>
                <a:ea typeface="Avenir Book" charset="0"/>
                <a:cs typeface="Avenir Book" charset="0"/>
              </a:defRPr>
            </a:lvl2pPr>
            <a:lvl3pPr marL="1143000" indent="-228600" algn="l" defTabSz="457200" rtl="0" eaLnBrk="1" latinLnBrk="0" hangingPunct="1">
              <a:spcBef>
                <a:spcPct val="20000"/>
              </a:spcBef>
              <a:buFont typeface="Arial"/>
              <a:buChar char="•"/>
              <a:defRPr sz="2400" kern="1200">
                <a:solidFill>
                  <a:schemeClr val="tx1"/>
                </a:solidFill>
                <a:latin typeface="Avenir Book" charset="0"/>
                <a:ea typeface="Avenir Book" charset="0"/>
                <a:cs typeface="Avenir Book" charset="0"/>
              </a:defRPr>
            </a:lvl3pPr>
            <a:lvl4pPr marL="16002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4pPr>
            <a:lvl5pPr marL="20574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tabLst>
                <a:tab pos="415541" algn="l"/>
                <a:tab pos="1455326" algn="l"/>
              </a:tabLst>
            </a:pPr>
            <a:r>
              <a:rPr lang="en-US" sz="1400" b="1"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I feel a sense of purpose in my day to day which gives me perspective </a:t>
            </a:r>
            <a:r>
              <a:rPr lang="en-US" sz="1400"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and</a:t>
            </a:r>
            <a:r>
              <a:rPr lang="en-GB" sz="1400"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 better enables me to live and lead with my values aligned to my actions most of the time.</a:t>
            </a:r>
          </a:p>
        </p:txBody>
      </p:sp>
      <p:sp>
        <p:nvSpPr>
          <p:cNvPr id="22" name="Text Placeholder 2">
            <a:extLst>
              <a:ext uri="{FF2B5EF4-FFF2-40B4-BE49-F238E27FC236}">
                <a16:creationId xmlns:a16="http://schemas.microsoft.com/office/drawing/2014/main" id="{890A90EC-7C9B-50B2-FEBF-9BFEBF3238EB}"/>
              </a:ext>
            </a:extLst>
          </p:cNvPr>
          <p:cNvSpPr txBox="1">
            <a:spLocks/>
          </p:cNvSpPr>
          <p:nvPr/>
        </p:nvSpPr>
        <p:spPr>
          <a:xfrm>
            <a:off x="2689170" y="2306006"/>
            <a:ext cx="6209474" cy="782209"/>
          </a:xfrm>
          <a:prstGeom prst="rect">
            <a:avLst/>
          </a:prstGeom>
          <a:no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Avenir Book" charset="0"/>
                <a:ea typeface="Avenir Book" charset="0"/>
                <a:cs typeface="Avenir Book" charset="0"/>
              </a:defRPr>
            </a:lvl1pPr>
            <a:lvl2pPr marL="742950" indent="-285750" algn="l" defTabSz="457200" rtl="0" eaLnBrk="1" latinLnBrk="0" hangingPunct="1">
              <a:spcBef>
                <a:spcPct val="20000"/>
              </a:spcBef>
              <a:buFont typeface="Arial"/>
              <a:buChar char="–"/>
              <a:defRPr sz="2800" kern="1200">
                <a:solidFill>
                  <a:schemeClr val="tx1"/>
                </a:solidFill>
                <a:latin typeface="Avenir Book" charset="0"/>
                <a:ea typeface="Avenir Book" charset="0"/>
                <a:cs typeface="Avenir Book" charset="0"/>
              </a:defRPr>
            </a:lvl2pPr>
            <a:lvl3pPr marL="1143000" indent="-228600" algn="l" defTabSz="457200" rtl="0" eaLnBrk="1" latinLnBrk="0" hangingPunct="1">
              <a:spcBef>
                <a:spcPct val="20000"/>
              </a:spcBef>
              <a:buFont typeface="Arial"/>
              <a:buChar char="•"/>
              <a:defRPr sz="2400" kern="1200">
                <a:solidFill>
                  <a:schemeClr val="tx1"/>
                </a:solidFill>
                <a:latin typeface="Avenir Book" charset="0"/>
                <a:ea typeface="Avenir Book" charset="0"/>
                <a:cs typeface="Avenir Book" charset="0"/>
              </a:defRPr>
            </a:lvl3pPr>
            <a:lvl4pPr marL="16002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4pPr>
            <a:lvl5pPr marL="20574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400" b="1"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I manage my mindset through self-awareness, curiosity and empathy.   </a:t>
            </a:r>
            <a:r>
              <a:rPr lang="en-GB" sz="1400"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I practice emotional agility to unhook from an emotional hijack and choose how I respond to my circumstances, bringing a growth mindset, building on my strengths and with awareness of my behaviours that can undermine me. </a:t>
            </a:r>
          </a:p>
        </p:txBody>
      </p:sp>
      <p:sp>
        <p:nvSpPr>
          <p:cNvPr id="23" name="Text Placeholder 2">
            <a:extLst>
              <a:ext uri="{FF2B5EF4-FFF2-40B4-BE49-F238E27FC236}">
                <a16:creationId xmlns:a16="http://schemas.microsoft.com/office/drawing/2014/main" id="{84FF9B64-5173-9FE3-AC2A-4A83FA9E6785}"/>
              </a:ext>
            </a:extLst>
          </p:cNvPr>
          <p:cNvSpPr txBox="1">
            <a:spLocks/>
          </p:cNvSpPr>
          <p:nvPr/>
        </p:nvSpPr>
        <p:spPr>
          <a:xfrm>
            <a:off x="2711215" y="5823227"/>
            <a:ext cx="6309498" cy="418507"/>
          </a:xfrm>
          <a:prstGeom prst="rect">
            <a:avLst/>
          </a:prstGeom>
          <a:no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Avenir Book" charset="0"/>
                <a:ea typeface="Avenir Book" charset="0"/>
                <a:cs typeface="Avenir Book" charset="0"/>
              </a:defRPr>
            </a:lvl1pPr>
            <a:lvl2pPr marL="742950" indent="-285750" algn="l" defTabSz="457200" rtl="0" eaLnBrk="1" latinLnBrk="0" hangingPunct="1">
              <a:spcBef>
                <a:spcPct val="20000"/>
              </a:spcBef>
              <a:buFont typeface="Arial"/>
              <a:buChar char="–"/>
              <a:defRPr sz="2800" kern="1200">
                <a:solidFill>
                  <a:schemeClr val="tx1"/>
                </a:solidFill>
                <a:latin typeface="Avenir Book" charset="0"/>
                <a:ea typeface="Avenir Book" charset="0"/>
                <a:cs typeface="Avenir Book" charset="0"/>
              </a:defRPr>
            </a:lvl2pPr>
            <a:lvl3pPr marL="1143000" indent="-228600" algn="l" defTabSz="457200" rtl="0" eaLnBrk="1" latinLnBrk="0" hangingPunct="1">
              <a:spcBef>
                <a:spcPct val="20000"/>
              </a:spcBef>
              <a:buFont typeface="Arial"/>
              <a:buChar char="•"/>
              <a:defRPr sz="2400" kern="1200">
                <a:solidFill>
                  <a:schemeClr val="tx1"/>
                </a:solidFill>
                <a:latin typeface="Avenir Book" charset="0"/>
                <a:ea typeface="Avenir Book" charset="0"/>
                <a:cs typeface="Avenir Book" charset="0"/>
              </a:defRPr>
            </a:lvl3pPr>
            <a:lvl4pPr marL="16002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4pPr>
            <a:lvl5pPr marL="20574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400" b="1"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I actively manage my mental &amp; physical return on energy. </a:t>
            </a:r>
            <a:r>
              <a:rPr lang="en-GB" sz="1400"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I understand what fuels my energy, and what drains it. I set boundaries and prioritize time and space to recharge and protect my wellbeing.</a:t>
            </a:r>
          </a:p>
        </p:txBody>
      </p:sp>
      <p:sp>
        <p:nvSpPr>
          <p:cNvPr id="24" name="Text Placeholder 2">
            <a:extLst>
              <a:ext uri="{FF2B5EF4-FFF2-40B4-BE49-F238E27FC236}">
                <a16:creationId xmlns:a16="http://schemas.microsoft.com/office/drawing/2014/main" id="{02AE9903-049C-921C-70C2-A03C4E0EC7A3}"/>
              </a:ext>
            </a:extLst>
          </p:cNvPr>
          <p:cNvSpPr txBox="1">
            <a:spLocks/>
          </p:cNvSpPr>
          <p:nvPr/>
        </p:nvSpPr>
        <p:spPr>
          <a:xfrm>
            <a:off x="2689170" y="3540696"/>
            <a:ext cx="6299866" cy="590255"/>
          </a:xfrm>
          <a:prstGeom prst="rect">
            <a:avLst/>
          </a:prstGeom>
          <a:no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Avenir Book" charset="0"/>
                <a:ea typeface="Avenir Book" charset="0"/>
                <a:cs typeface="Avenir Book" charset="0"/>
              </a:defRPr>
            </a:lvl1pPr>
            <a:lvl2pPr marL="742950" indent="-285750" algn="l" defTabSz="457200" rtl="0" eaLnBrk="1" latinLnBrk="0" hangingPunct="1">
              <a:spcBef>
                <a:spcPct val="20000"/>
              </a:spcBef>
              <a:buFont typeface="Arial"/>
              <a:buChar char="–"/>
              <a:defRPr sz="2800" kern="1200">
                <a:solidFill>
                  <a:schemeClr val="tx1"/>
                </a:solidFill>
                <a:latin typeface="Avenir Book" charset="0"/>
                <a:ea typeface="Avenir Book" charset="0"/>
                <a:cs typeface="Avenir Book" charset="0"/>
              </a:defRPr>
            </a:lvl2pPr>
            <a:lvl3pPr marL="1143000" indent="-228600" algn="l" defTabSz="457200" rtl="0" eaLnBrk="1" latinLnBrk="0" hangingPunct="1">
              <a:spcBef>
                <a:spcPct val="20000"/>
              </a:spcBef>
              <a:buFont typeface="Arial"/>
              <a:buChar char="•"/>
              <a:defRPr sz="2400" kern="1200">
                <a:solidFill>
                  <a:schemeClr val="tx1"/>
                </a:solidFill>
                <a:latin typeface="Avenir Book" charset="0"/>
                <a:ea typeface="Avenir Book" charset="0"/>
                <a:cs typeface="Avenir Book" charset="0"/>
              </a:defRPr>
            </a:lvl3pPr>
            <a:lvl4pPr marL="16002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4pPr>
            <a:lvl5pPr marL="20574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What’s needed of me in this moment?</a:t>
            </a:r>
            <a:r>
              <a:rPr lang="en-GB" sz="14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 With cognitive agility I am able to reflect and separate feelings from fact. I listen to understand (not just to respond).  I am able to focus on what is in my control or that I can influence and accept and adapt to what I cannot control. </a:t>
            </a:r>
          </a:p>
        </p:txBody>
      </p:sp>
      <p:sp>
        <p:nvSpPr>
          <p:cNvPr id="26" name="Text Placeholder 2">
            <a:extLst>
              <a:ext uri="{FF2B5EF4-FFF2-40B4-BE49-F238E27FC236}">
                <a16:creationId xmlns:a16="http://schemas.microsoft.com/office/drawing/2014/main" id="{024901DD-F8CC-6B6B-BE25-2C2422EC66D4}"/>
              </a:ext>
            </a:extLst>
          </p:cNvPr>
          <p:cNvSpPr txBox="1">
            <a:spLocks/>
          </p:cNvSpPr>
          <p:nvPr/>
        </p:nvSpPr>
        <p:spPr>
          <a:xfrm>
            <a:off x="2690666" y="4626571"/>
            <a:ext cx="6309498" cy="554391"/>
          </a:xfrm>
          <a:prstGeom prst="rect">
            <a:avLst/>
          </a:prstGeom>
          <a:noFill/>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Avenir Book" charset="0"/>
                <a:ea typeface="Avenir Book" charset="0"/>
                <a:cs typeface="Avenir Book" charset="0"/>
              </a:defRPr>
            </a:lvl1pPr>
            <a:lvl2pPr marL="742950" indent="-285750" algn="l" defTabSz="457200" rtl="0" eaLnBrk="1" latinLnBrk="0" hangingPunct="1">
              <a:spcBef>
                <a:spcPct val="20000"/>
              </a:spcBef>
              <a:buFont typeface="Arial"/>
              <a:buChar char="–"/>
              <a:defRPr sz="2800" kern="1200">
                <a:solidFill>
                  <a:schemeClr val="tx1"/>
                </a:solidFill>
                <a:latin typeface="Avenir Book" charset="0"/>
                <a:ea typeface="Avenir Book" charset="0"/>
                <a:cs typeface="Avenir Book" charset="0"/>
              </a:defRPr>
            </a:lvl2pPr>
            <a:lvl3pPr marL="1143000" indent="-228600" algn="l" defTabSz="457200" rtl="0" eaLnBrk="1" latinLnBrk="0" hangingPunct="1">
              <a:spcBef>
                <a:spcPct val="20000"/>
              </a:spcBef>
              <a:buFont typeface="Arial"/>
              <a:buChar char="•"/>
              <a:defRPr sz="2400" kern="1200">
                <a:solidFill>
                  <a:schemeClr val="tx1"/>
                </a:solidFill>
                <a:latin typeface="Avenir Book" charset="0"/>
                <a:ea typeface="Avenir Book" charset="0"/>
                <a:cs typeface="Avenir Book" charset="0"/>
              </a:defRPr>
            </a:lvl3pPr>
            <a:lvl4pPr marL="16002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4pPr>
            <a:lvl5pPr marL="2057400" indent="-228600" algn="l" defTabSz="457200" rtl="0" eaLnBrk="1" latinLnBrk="0" hangingPunct="1">
              <a:spcBef>
                <a:spcPct val="20000"/>
              </a:spcBef>
              <a:buFont typeface="Arial"/>
              <a:buChar char="»"/>
              <a:defRPr sz="2000" kern="1200">
                <a:solidFill>
                  <a:schemeClr val="tx1"/>
                </a:solidFill>
                <a:latin typeface="Avenir Book" charset="0"/>
                <a:ea typeface="Avenir Book" charset="0"/>
                <a:cs typeface="Avenir Book"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400" b="1"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I have a safe and trusted person(s) in my life, </a:t>
            </a:r>
            <a:r>
              <a:rPr lang="en-GB" sz="1400" dirty="0">
                <a:solidFill>
                  <a:prstClr val="white"/>
                </a:solidFill>
                <a:latin typeface="Helvetica Neue" panose="02000503000000020004" pitchFamily="2" charset="0"/>
                <a:ea typeface="Helvetica Neue" panose="02000503000000020004" pitchFamily="2" charset="0"/>
                <a:cs typeface="Helvetica Neue" panose="02000503000000020004" pitchFamily="2" charset="0"/>
              </a:rPr>
              <a:t>who has my best interests at heart, delivers a tough message with care, from whom I draw strength and with whom I feel safe to step back and explore challenges. I have a robust network of trusted relationship which support my success.</a:t>
            </a:r>
          </a:p>
        </p:txBody>
      </p:sp>
      <p:sp>
        <p:nvSpPr>
          <p:cNvPr id="6" name="TextBox 5">
            <a:extLst>
              <a:ext uri="{FF2B5EF4-FFF2-40B4-BE49-F238E27FC236}">
                <a16:creationId xmlns:a16="http://schemas.microsoft.com/office/drawing/2014/main" id="{DA630D53-8F87-E487-D3DC-DBDA9E772F0E}"/>
              </a:ext>
            </a:extLst>
          </p:cNvPr>
          <p:cNvSpPr txBox="1"/>
          <p:nvPr/>
        </p:nvSpPr>
        <p:spPr>
          <a:xfrm>
            <a:off x="616483" y="490272"/>
            <a:ext cx="6601436" cy="630942"/>
          </a:xfrm>
          <a:prstGeom prst="rect">
            <a:avLst/>
          </a:prstGeom>
          <a:noFill/>
        </p:spPr>
        <p:txBody>
          <a:bodyPr wrap="square" rtlCol="0">
            <a:spAutoFit/>
          </a:bodyPr>
          <a:lstStyle/>
          <a:p>
            <a:pPr defTabSz="301823"/>
            <a:r>
              <a:rPr lang="en-US" sz="3500" dirty="0">
                <a:solidFill>
                  <a:prstClr val="white"/>
                </a:solidFill>
                <a:latin typeface="Calibri" panose="020F0502020204030204" pitchFamily="34" charset="0"/>
                <a:ea typeface="Helvetica Neue Light" panose="02000403000000020004" pitchFamily="2" charset="0"/>
                <a:cs typeface="Calibri" panose="020F0502020204030204" pitchFamily="34" charset="0"/>
              </a:rPr>
              <a:t>P.A.U.S.E. for healthy resilience</a:t>
            </a:r>
          </a:p>
        </p:txBody>
      </p:sp>
      <p:sp>
        <p:nvSpPr>
          <p:cNvPr id="2" name="Rectangle 1">
            <a:extLst>
              <a:ext uri="{FF2B5EF4-FFF2-40B4-BE49-F238E27FC236}">
                <a16:creationId xmlns:a16="http://schemas.microsoft.com/office/drawing/2014/main" id="{3DC17721-F6CE-4B46-6AA1-BB0685652D6B}"/>
              </a:ext>
            </a:extLst>
          </p:cNvPr>
          <p:cNvSpPr/>
          <p:nvPr/>
        </p:nvSpPr>
        <p:spPr>
          <a:xfrm>
            <a:off x="914400" y="1394233"/>
            <a:ext cx="1267485" cy="7242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dirty="0"/>
              <a:t>P</a:t>
            </a:r>
            <a:r>
              <a:rPr lang="en-US" dirty="0"/>
              <a:t>urpose</a:t>
            </a:r>
          </a:p>
        </p:txBody>
      </p:sp>
      <p:sp>
        <p:nvSpPr>
          <p:cNvPr id="4" name="Rectangle 3">
            <a:extLst>
              <a:ext uri="{FF2B5EF4-FFF2-40B4-BE49-F238E27FC236}">
                <a16:creationId xmlns:a16="http://schemas.microsoft.com/office/drawing/2014/main" id="{5119D88D-5C7E-04C9-1979-26CE4818F17D}"/>
              </a:ext>
            </a:extLst>
          </p:cNvPr>
          <p:cNvSpPr/>
          <p:nvPr/>
        </p:nvSpPr>
        <p:spPr>
          <a:xfrm>
            <a:off x="876677" y="2289018"/>
            <a:ext cx="1267485" cy="7242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dirty="0"/>
              <a:t>A</a:t>
            </a:r>
            <a:r>
              <a:rPr lang="en-US" dirty="0"/>
              <a:t>ttitude</a:t>
            </a:r>
          </a:p>
        </p:txBody>
      </p:sp>
      <p:sp>
        <p:nvSpPr>
          <p:cNvPr id="5" name="Rectangle 4">
            <a:extLst>
              <a:ext uri="{FF2B5EF4-FFF2-40B4-BE49-F238E27FC236}">
                <a16:creationId xmlns:a16="http://schemas.microsoft.com/office/drawing/2014/main" id="{89C78DD4-AC33-2CCF-BD35-544941EC009D}"/>
              </a:ext>
            </a:extLst>
          </p:cNvPr>
          <p:cNvSpPr/>
          <p:nvPr/>
        </p:nvSpPr>
        <p:spPr>
          <a:xfrm>
            <a:off x="857060" y="3564050"/>
            <a:ext cx="1686964" cy="7242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dirty="0"/>
              <a:t>U</a:t>
            </a:r>
            <a:r>
              <a:rPr lang="en-US" dirty="0"/>
              <a:t>nderstand</a:t>
            </a:r>
          </a:p>
        </p:txBody>
      </p:sp>
      <p:sp>
        <p:nvSpPr>
          <p:cNvPr id="8" name="Rectangle 7">
            <a:extLst>
              <a:ext uri="{FF2B5EF4-FFF2-40B4-BE49-F238E27FC236}">
                <a16:creationId xmlns:a16="http://schemas.microsoft.com/office/drawing/2014/main" id="{FD333147-D7BF-63C1-9DA4-B6A17ADEA928}"/>
              </a:ext>
            </a:extLst>
          </p:cNvPr>
          <p:cNvSpPr/>
          <p:nvPr/>
        </p:nvSpPr>
        <p:spPr>
          <a:xfrm>
            <a:off x="837445" y="4648952"/>
            <a:ext cx="1469680" cy="7242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dirty="0"/>
              <a:t>S</a:t>
            </a:r>
            <a:r>
              <a:rPr lang="en-US" dirty="0"/>
              <a:t>upport</a:t>
            </a:r>
          </a:p>
        </p:txBody>
      </p:sp>
      <p:sp>
        <p:nvSpPr>
          <p:cNvPr id="9" name="Rectangle 8">
            <a:extLst>
              <a:ext uri="{FF2B5EF4-FFF2-40B4-BE49-F238E27FC236}">
                <a16:creationId xmlns:a16="http://schemas.microsoft.com/office/drawing/2014/main" id="{43632E41-C580-EFF2-EF57-2EA79D3CFFBB}"/>
              </a:ext>
            </a:extLst>
          </p:cNvPr>
          <p:cNvSpPr/>
          <p:nvPr/>
        </p:nvSpPr>
        <p:spPr>
          <a:xfrm>
            <a:off x="881203" y="5779130"/>
            <a:ext cx="1469680" cy="72427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500" dirty="0"/>
              <a:t>E</a:t>
            </a:r>
            <a:r>
              <a:rPr lang="en-US" dirty="0"/>
              <a:t>nergy</a:t>
            </a:r>
          </a:p>
        </p:txBody>
      </p:sp>
    </p:spTree>
    <p:extLst>
      <p:ext uri="{BB962C8B-B14F-4D97-AF65-F5344CB8AC3E}">
        <p14:creationId xmlns:p14="http://schemas.microsoft.com/office/powerpoint/2010/main" val="2175792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C7DBF-22BB-713E-2AB1-A13C32F0F02F}"/>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A161A3B9-169B-F8C4-03FD-AA5DDA908CC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9906001" cy="6857999"/>
          </a:xfrm>
          <a:prstGeom prst="rect">
            <a:avLst/>
          </a:prstGeom>
        </p:spPr>
      </p:pic>
      <p:sp>
        <p:nvSpPr>
          <p:cNvPr id="20" name="Rectangle 19">
            <a:extLst>
              <a:ext uri="{FF2B5EF4-FFF2-40B4-BE49-F238E27FC236}">
                <a16:creationId xmlns:a16="http://schemas.microsoft.com/office/drawing/2014/main" id="{B84B42B5-704D-B0A6-14F8-12FAFCF2D1DA}"/>
              </a:ext>
            </a:extLst>
          </p:cNvPr>
          <p:cNvSpPr>
            <a:spLocks/>
          </p:cNvSpPr>
          <p:nvPr/>
        </p:nvSpPr>
        <p:spPr>
          <a:xfrm rot="10800000" flipH="1">
            <a:off x="1" y="2862659"/>
            <a:ext cx="9827288" cy="3995340"/>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15" name="Free-form: Shape 18">
            <a:extLst>
              <a:ext uri="{FF2B5EF4-FFF2-40B4-BE49-F238E27FC236}">
                <a16:creationId xmlns:a16="http://schemas.microsoft.com/office/drawing/2014/main" id="{2598E071-8789-8154-86F0-392533970584}"/>
              </a:ext>
            </a:extLst>
          </p:cNvPr>
          <p:cNvSpPr/>
          <p:nvPr/>
        </p:nvSpPr>
        <p:spPr>
          <a:xfrm>
            <a:off x="0" y="2902310"/>
            <a:ext cx="9906000" cy="3955690"/>
          </a:xfrm>
          <a:custGeom>
            <a:avLst/>
            <a:gdLst>
              <a:gd name="connsiteX0" fmla="*/ 387457 w 12192000"/>
              <a:gd name="connsiteY0" fmla="*/ 805 h 4754526"/>
              <a:gd name="connsiteX1" fmla="*/ 1544003 w 12192000"/>
              <a:gd name="connsiteY1" fmla="*/ 68947 h 4754526"/>
              <a:gd name="connsiteX2" fmla="*/ 3853561 w 12192000"/>
              <a:gd name="connsiteY2" fmla="*/ 1109204 h 4754526"/>
              <a:gd name="connsiteX3" fmla="*/ 5286947 w 12192000"/>
              <a:gd name="connsiteY3" fmla="*/ 2427147 h 4754526"/>
              <a:gd name="connsiteX4" fmla="*/ 7187375 w 12192000"/>
              <a:gd name="connsiteY4" fmla="*/ 2995345 h 4754526"/>
              <a:gd name="connsiteX5" fmla="*/ 9268016 w 12192000"/>
              <a:gd name="connsiteY5" fmla="*/ 2964929 h 4754526"/>
              <a:gd name="connsiteX6" fmla="*/ 10791381 w 12192000"/>
              <a:gd name="connsiteY6" fmla="*/ 2682354 h 4754526"/>
              <a:gd name="connsiteX7" fmla="*/ 11552365 w 12192000"/>
              <a:gd name="connsiteY7" fmla="*/ 2442387 h 4754526"/>
              <a:gd name="connsiteX8" fmla="*/ 12192000 w 12192000"/>
              <a:gd name="connsiteY8" fmla="*/ 2206802 h 4754526"/>
              <a:gd name="connsiteX9" fmla="*/ 12192000 w 12192000"/>
              <a:gd name="connsiteY9" fmla="*/ 2453540 h 4754526"/>
              <a:gd name="connsiteX10" fmla="*/ 12192000 w 12192000"/>
              <a:gd name="connsiteY10" fmla="*/ 4507788 h 4754526"/>
              <a:gd name="connsiteX11" fmla="*/ 12192000 w 12192000"/>
              <a:gd name="connsiteY11" fmla="*/ 4754526 h 4754526"/>
              <a:gd name="connsiteX12" fmla="*/ 0 w 12192000"/>
              <a:gd name="connsiteY12" fmla="*/ 4754526 h 4754526"/>
              <a:gd name="connsiteX13" fmla="*/ 0 w 12192000"/>
              <a:gd name="connsiteY13" fmla="*/ 4507788 h 4754526"/>
              <a:gd name="connsiteX14" fmla="*/ 0 w 12192000"/>
              <a:gd name="connsiteY14" fmla="*/ 257392 h 4754526"/>
              <a:gd name="connsiteX15" fmla="*/ 0 w 12192000"/>
              <a:gd name="connsiteY15" fmla="*/ 10654 h 4754526"/>
              <a:gd name="connsiteX16" fmla="*/ 387457 w 12192000"/>
              <a:gd name="connsiteY16" fmla="*/ 805 h 475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0" h="4754526">
                <a:moveTo>
                  <a:pt x="387457" y="805"/>
                </a:moveTo>
                <a:cubicBezTo>
                  <a:pt x="774812" y="-3788"/>
                  <a:pt x="1161479" y="10273"/>
                  <a:pt x="1544003" y="68947"/>
                </a:cubicBezTo>
                <a:cubicBezTo>
                  <a:pt x="2389505" y="198678"/>
                  <a:pt x="3204401" y="552310"/>
                  <a:pt x="3853561" y="1109204"/>
                </a:cubicBezTo>
                <a:cubicBezTo>
                  <a:pt x="4346956" y="1532495"/>
                  <a:pt x="4744466" y="2068816"/>
                  <a:pt x="5286947" y="2427147"/>
                </a:cubicBezTo>
                <a:cubicBezTo>
                  <a:pt x="5850255" y="2799194"/>
                  <a:pt x="6522847" y="2944990"/>
                  <a:pt x="7187375" y="2995345"/>
                </a:cubicBezTo>
                <a:cubicBezTo>
                  <a:pt x="7875270" y="3047479"/>
                  <a:pt x="8582533" y="3038081"/>
                  <a:pt x="9268016" y="2964929"/>
                </a:cubicBezTo>
                <a:cubicBezTo>
                  <a:pt x="9782048" y="2910065"/>
                  <a:pt x="10292144" y="2816656"/>
                  <a:pt x="10791381" y="2682354"/>
                </a:cubicBezTo>
                <a:cubicBezTo>
                  <a:pt x="11048302" y="2613266"/>
                  <a:pt x="11302365" y="2533383"/>
                  <a:pt x="11552365" y="2442387"/>
                </a:cubicBezTo>
                <a:cubicBezTo>
                  <a:pt x="11764835" y="2365108"/>
                  <a:pt x="11972417" y="2263254"/>
                  <a:pt x="12192000" y="2206802"/>
                </a:cubicBezTo>
                <a:lnTo>
                  <a:pt x="12192000" y="2453540"/>
                </a:lnTo>
                <a:lnTo>
                  <a:pt x="12192000" y="4507788"/>
                </a:lnTo>
                <a:lnTo>
                  <a:pt x="12192000" y="4754526"/>
                </a:lnTo>
                <a:lnTo>
                  <a:pt x="0" y="4754526"/>
                </a:lnTo>
                <a:lnTo>
                  <a:pt x="0" y="4507788"/>
                </a:lnTo>
                <a:lnTo>
                  <a:pt x="0" y="257392"/>
                </a:lnTo>
                <a:lnTo>
                  <a:pt x="0" y="10654"/>
                </a:lnTo>
                <a:cubicBezTo>
                  <a:pt x="129143" y="5939"/>
                  <a:pt x="258338" y="2336"/>
                  <a:pt x="387457" y="805"/>
                </a:cubicBezTo>
                <a:close/>
              </a:path>
            </a:pathLst>
          </a:custGeom>
          <a:solidFill>
            <a:srgbClr val="10AB7E">
              <a:alpha val="54934"/>
            </a:srgbClr>
          </a:solidFill>
          <a:ln w="12766" cap="flat">
            <a:noFill/>
            <a:prstDash val="solid"/>
            <a:miter/>
          </a:ln>
        </p:spPr>
        <p:txBody>
          <a:bodyPr rtlCol="0" anchor="ctr"/>
          <a:lstStyle/>
          <a:p>
            <a:pPr defTabSz="742950">
              <a:defRPr/>
            </a:pPr>
            <a:endParaRPr lang="en-GB" sz="1463" dirty="0">
              <a:solidFill>
                <a:srgbClr val="000000"/>
              </a:solidFill>
              <a:latin typeface="Calibri" panose="020F0502020204030204" pitchFamily="34" charset="0"/>
            </a:endParaRPr>
          </a:p>
        </p:txBody>
      </p:sp>
      <p:sp>
        <p:nvSpPr>
          <p:cNvPr id="17" name="TextBox 16">
            <a:extLst>
              <a:ext uri="{FF2B5EF4-FFF2-40B4-BE49-F238E27FC236}">
                <a16:creationId xmlns:a16="http://schemas.microsoft.com/office/drawing/2014/main" id="{87235329-D82D-B9D7-350C-2E7B3F9A0584}"/>
              </a:ext>
            </a:extLst>
          </p:cNvPr>
          <p:cNvSpPr txBox="1"/>
          <p:nvPr/>
        </p:nvSpPr>
        <p:spPr>
          <a:xfrm>
            <a:off x="344473" y="5355161"/>
            <a:ext cx="8962870" cy="1502839"/>
          </a:xfrm>
          <a:prstGeom prst="rect">
            <a:avLst/>
          </a:prstGeom>
          <a:noFill/>
          <a:effectLst>
            <a:outerShdw dist="25400" dir="2700000" algn="tl" rotWithShape="0">
              <a:schemeClr val="accent1"/>
            </a:outerShdw>
          </a:effectLst>
        </p:spPr>
        <p:txBody>
          <a:bodyPr wrap="square" lIns="0" anchor="ctr" anchorCtr="0">
            <a:noAutofit/>
          </a:bodyPr>
          <a:lstStyle/>
          <a:p>
            <a:pPr defTabSz="1320636">
              <a:lnSpc>
                <a:spcPct val="90000"/>
              </a:lnSpc>
              <a:spcBef>
                <a:spcPct val="0"/>
              </a:spcBef>
              <a:defRPr/>
            </a:pPr>
            <a:r>
              <a:rPr lang="en-US" sz="2438" dirty="0">
                <a:solidFill>
                  <a:srgbClr val="FFFFFF"/>
                </a:solidFill>
                <a:latin typeface="Calibri" panose="020F0502020204030204" pitchFamily="34" charset="0"/>
              </a:rPr>
              <a:t>Holding commitment to </a:t>
            </a:r>
            <a:r>
              <a:rPr lang="en-US" sz="2438" dirty="0">
                <a:solidFill>
                  <a:srgbClr val="47C7F5"/>
                </a:solidFill>
                <a:latin typeface="Calibri" panose="020F0502020204030204" pitchFamily="34" charset="0"/>
              </a:rPr>
              <a:t>people, purpose and performance</a:t>
            </a:r>
            <a:r>
              <a:rPr lang="en-US" sz="2438" dirty="0">
                <a:solidFill>
                  <a:srgbClr val="FFFFFF"/>
                </a:solidFill>
                <a:latin typeface="Calibri" panose="020F0502020204030204" pitchFamily="34" charset="0"/>
              </a:rPr>
              <a:t>    </a:t>
            </a:r>
          </a:p>
          <a:p>
            <a:pPr defTabSz="1320636">
              <a:lnSpc>
                <a:spcPct val="90000"/>
              </a:lnSpc>
              <a:spcBef>
                <a:spcPct val="0"/>
              </a:spcBef>
              <a:defRPr/>
            </a:pPr>
            <a:r>
              <a:rPr lang="en-US" sz="2438" dirty="0">
                <a:solidFill>
                  <a:srgbClr val="FFFFFF"/>
                </a:solidFill>
                <a:latin typeface="Calibri" panose="020F0502020204030204" pitchFamily="34" charset="0"/>
              </a:rPr>
              <a:t>whilst bringing </a:t>
            </a:r>
            <a:r>
              <a:rPr lang="en-US" sz="2438" dirty="0">
                <a:solidFill>
                  <a:srgbClr val="47C7F5"/>
                </a:solidFill>
                <a:latin typeface="Calibri" panose="020F0502020204030204" pitchFamily="34" charset="0"/>
              </a:rPr>
              <a:t>perspective</a:t>
            </a:r>
            <a:r>
              <a:rPr lang="en-US" sz="2438" dirty="0">
                <a:solidFill>
                  <a:srgbClr val="FFFFFF"/>
                </a:solidFill>
                <a:latin typeface="Calibri" panose="020F0502020204030204" pitchFamily="34" charset="0"/>
              </a:rPr>
              <a:t> to navigate better outcomes</a:t>
            </a:r>
            <a:br>
              <a:rPr lang="en-US" sz="2438" dirty="0">
                <a:solidFill>
                  <a:srgbClr val="FFFFFF"/>
                </a:solidFill>
                <a:latin typeface="Calibri" panose="020F0502020204030204" pitchFamily="34" charset="0"/>
              </a:rPr>
            </a:br>
            <a:r>
              <a:rPr lang="en-US" sz="2438" dirty="0">
                <a:solidFill>
                  <a:srgbClr val="FFFFFF"/>
                </a:solidFill>
                <a:latin typeface="Calibri" panose="020F0502020204030204" pitchFamily="34" charset="0"/>
              </a:rPr>
              <a:t>in the paradoxical never normal.</a:t>
            </a:r>
          </a:p>
        </p:txBody>
      </p:sp>
      <p:sp>
        <p:nvSpPr>
          <p:cNvPr id="19" name="TextBox 18">
            <a:extLst>
              <a:ext uri="{FF2B5EF4-FFF2-40B4-BE49-F238E27FC236}">
                <a16:creationId xmlns:a16="http://schemas.microsoft.com/office/drawing/2014/main" id="{C5081618-2846-F901-9D18-9658C5E8698D}"/>
              </a:ext>
            </a:extLst>
          </p:cNvPr>
          <p:cNvSpPr txBox="1"/>
          <p:nvPr/>
        </p:nvSpPr>
        <p:spPr>
          <a:xfrm>
            <a:off x="397444" y="1313919"/>
            <a:ext cx="5709633" cy="525144"/>
          </a:xfrm>
          <a:prstGeom prst="rect">
            <a:avLst/>
          </a:prstGeom>
          <a:noFill/>
          <a:effectLst>
            <a:outerShdw dist="50800" dir="2700000" algn="tl" rotWithShape="0">
              <a:schemeClr val="accent1"/>
            </a:outerShdw>
          </a:effectLst>
        </p:spPr>
        <p:txBody>
          <a:bodyPr wrap="square" lIns="0" anchor="ctr" anchorCtr="0">
            <a:noAutofit/>
          </a:bodyPr>
          <a:lstStyle>
            <a:defPPr>
              <a:defRPr lang="en-US"/>
            </a:defPPr>
            <a:lvl1pPr marR="0" lvl="0" indent="0" defTabSz="1625398" fontAlgn="auto">
              <a:lnSpc>
                <a:spcPct val="90000"/>
              </a:lnSpc>
              <a:spcBef>
                <a:spcPct val="0"/>
              </a:spcBef>
              <a:spcAft>
                <a:spcPts val="0"/>
              </a:spcAft>
              <a:buClrTx/>
              <a:buSzTx/>
              <a:buFontTx/>
              <a:buNone/>
              <a:tabLst/>
              <a:defRPr kumimoji="0" sz="4000" b="1" i="0" u="none" strike="noStrike" cap="all" spc="0" normalizeH="0" baseline="0">
                <a:ln>
                  <a:noFill/>
                </a:ln>
                <a:solidFill>
                  <a:srgbClr val="FFFFFF"/>
                </a:solidFill>
                <a:effectLst/>
                <a:uLnTx/>
                <a:uFillTx/>
                <a:latin typeface="Sofia Pro Bold" panose="020B0000000000000000" pitchFamily="34" charset="0"/>
              </a:defRPr>
            </a:lvl1pPr>
          </a:lstStyle>
          <a:p>
            <a:pPr defTabSz="1320636">
              <a:defRPr/>
            </a:pPr>
            <a:r>
              <a:rPr lang="en-US" sz="3575" dirty="0">
                <a:latin typeface="Calibri" panose="020F0502020204030204" pitchFamily="34" charset="0"/>
              </a:rPr>
              <a:t>Passionate</a:t>
            </a:r>
            <a:br>
              <a:rPr lang="en-US" sz="3575" dirty="0">
                <a:latin typeface="Calibri" panose="020F0502020204030204" pitchFamily="34" charset="0"/>
              </a:rPr>
            </a:br>
            <a:r>
              <a:rPr lang="en-US" sz="3575" dirty="0">
                <a:latin typeface="Calibri" panose="020F0502020204030204" pitchFamily="34" charset="0"/>
              </a:rPr>
              <a:t>Detachment  </a:t>
            </a:r>
          </a:p>
        </p:txBody>
      </p:sp>
    </p:spTree>
    <p:extLst>
      <p:ext uri="{BB962C8B-B14F-4D97-AF65-F5344CB8AC3E}">
        <p14:creationId xmlns:p14="http://schemas.microsoft.com/office/powerpoint/2010/main" val="200453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50"/>
                                        <p:tgtEl>
                                          <p:spTgt spid="19"/>
                                        </p:tgtEl>
                                      </p:cBhvr>
                                    </p:animEffect>
                                  </p:childTnLst>
                                </p:cTn>
                              </p:par>
                              <p:par>
                                <p:cTn id="8" presetID="42" presetClass="path" presetSubtype="0" decel="100000" fill="hold" grpId="1" nodeType="withEffect">
                                  <p:stCondLst>
                                    <p:cond delay="300"/>
                                  </p:stCondLst>
                                  <p:childTnLst>
                                    <p:animMotion origin="layout" path="M 4.79167E-6 0.03889 L 4.79167E-6 -1.11111E-6 " pathEditMode="relative" rAng="0" ptsTypes="AA">
                                      <p:cBhvr>
                                        <p:cTn id="9" dur="500" fill="hold"/>
                                        <p:tgtEl>
                                          <p:spTgt spid="19"/>
                                        </p:tgtEl>
                                        <p:attrNameLst>
                                          <p:attrName>ppt_x</p:attrName>
                                          <p:attrName>ppt_y</p:attrName>
                                        </p:attrNameLst>
                                      </p:cBhvr>
                                      <p:rCtr x="0" y="-1944"/>
                                    </p:animMotion>
                                  </p:childTnLst>
                                </p:cTn>
                              </p:par>
                              <p:par>
                                <p:cTn id="10" presetID="23" presetClass="entr" presetSubtype="272" fill="hold" grpId="0" nodeType="withEffect">
                                  <p:stCondLst>
                                    <p:cond delay="5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250" fill="hold"/>
                                        <p:tgtEl>
                                          <p:spTgt spid="17"/>
                                        </p:tgtEl>
                                        <p:attrNameLst>
                                          <p:attrName>ppt_w</p:attrName>
                                        </p:attrNameLst>
                                      </p:cBhvr>
                                      <p:tavLst>
                                        <p:tav tm="0">
                                          <p:val>
                                            <p:strVal val="2/3*#ppt_w"/>
                                          </p:val>
                                        </p:tav>
                                        <p:tav tm="100000">
                                          <p:val>
                                            <p:strVal val="#ppt_w"/>
                                          </p:val>
                                        </p:tav>
                                      </p:tavLst>
                                    </p:anim>
                                    <p:anim calcmode="lin" valueType="num">
                                      <p:cBhvr>
                                        <p:cTn id="13" dur="250" fill="hold"/>
                                        <p:tgtEl>
                                          <p:spTgt spid="17"/>
                                        </p:tgtEl>
                                        <p:attrNameLst>
                                          <p:attrName>ppt_h</p:attrName>
                                        </p:attrNameLst>
                                      </p:cBhvr>
                                      <p:tavLst>
                                        <p:tav tm="0">
                                          <p:val>
                                            <p:strVal val="2/3*#ppt_h"/>
                                          </p:val>
                                        </p:tav>
                                        <p:tav tm="100000">
                                          <p:val>
                                            <p:strVal val="#ppt_h"/>
                                          </p:val>
                                        </p:tav>
                                      </p:tavLst>
                                    </p:anim>
                                  </p:childTnLst>
                                </p:cTn>
                              </p:par>
                              <p:par>
                                <p:cTn id="14" presetID="10" presetClass="entr" presetSubtype="0" fill="hold" grpId="1" nodeType="withEffect">
                                  <p:stCondLst>
                                    <p:cond delay="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6" presetClass="emph" presetSubtype="0" fill="hold" grpId="2" nodeType="withEffect">
                                  <p:stCondLst>
                                    <p:cond delay="500"/>
                                  </p:stCondLst>
                                  <p:childTnLst>
                                    <p:animScale>
                                      <p:cBhvr>
                                        <p:cTn id="18" dur="10" fill="hold"/>
                                        <p:tgtEl>
                                          <p:spTgt spid="17"/>
                                        </p:tgtEl>
                                      </p:cBhvr>
                                      <p:by x="80000" y="80000"/>
                                    </p:animScale>
                                  </p:childTnLst>
                                </p:cTn>
                              </p:par>
                              <p:par>
                                <p:cTn id="19" presetID="6" presetClass="emph" presetSubtype="0" decel="100000" fill="hold" grpId="3" nodeType="withEffect">
                                  <p:stCondLst>
                                    <p:cond delay="500"/>
                                  </p:stCondLst>
                                  <p:childTnLst>
                                    <p:animScale>
                                      <p:cBhvr>
                                        <p:cTn id="20" dur="750" fill="hold"/>
                                        <p:tgtEl>
                                          <p:spTgt spid="17"/>
                                        </p:tgtEl>
                                      </p:cBhvr>
                                      <p:by x="125000" y="125000"/>
                                    </p:animScale>
                                  </p:childTnLst>
                                </p:cTn>
                              </p:par>
                              <p:par>
                                <p:cTn id="21" presetID="10" presetClass="entr" presetSubtype="0" fill="hold" grpId="0" nodeType="withEffect">
                                  <p:stCondLst>
                                    <p:cond delay="3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6" presetClass="emph" presetSubtype="0" fill="hold" grpId="1" nodeType="withEffect">
                                  <p:stCondLst>
                                    <p:cond delay="300"/>
                                  </p:stCondLst>
                                  <p:childTnLst>
                                    <p:animScale>
                                      <p:cBhvr>
                                        <p:cTn id="25" dur="10" fill="hold"/>
                                        <p:tgtEl>
                                          <p:spTgt spid="15"/>
                                        </p:tgtEl>
                                      </p:cBhvr>
                                      <p:by x="125000" y="125000"/>
                                    </p:animScale>
                                  </p:childTnLst>
                                </p:cTn>
                              </p:par>
                              <p:par>
                                <p:cTn id="26" presetID="6" presetClass="emph" presetSubtype="0" decel="100000" fill="hold" grpId="2" nodeType="withEffect">
                                  <p:stCondLst>
                                    <p:cond delay="300"/>
                                  </p:stCondLst>
                                  <p:childTnLst>
                                    <p:animScale>
                                      <p:cBhvr>
                                        <p:cTn id="27" dur="750" fill="hold"/>
                                        <p:tgtEl>
                                          <p:spTgt spid="15"/>
                                        </p:tgtEl>
                                      </p:cBhvr>
                                      <p:by x="80000" y="80000"/>
                                    </p:animScale>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P spid="15" grpId="1" animBg="1"/>
      <p:bldP spid="15" grpId="2" animBg="1"/>
      <p:bldP spid="17" grpId="0"/>
      <p:bldP spid="17" grpId="1"/>
      <p:bldP spid="17" grpId="2"/>
      <p:bldP spid="17" grpId="3"/>
      <p:bldP spid="19" grpId="0"/>
      <p:bldP spid="19"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EE4EA-6083-B21D-4354-B80FDCA91AB3}"/>
            </a:ext>
          </a:extLst>
        </p:cNvPr>
        <p:cNvGrpSpPr/>
        <p:nvPr/>
      </p:nvGrpSpPr>
      <p:grpSpPr>
        <a:xfrm>
          <a:off x="0" y="0"/>
          <a:ext cx="0" cy="0"/>
          <a:chOff x="0" y="0"/>
          <a:chExt cx="0" cy="0"/>
        </a:xfrm>
      </p:grpSpPr>
      <p:pic>
        <p:nvPicPr>
          <p:cNvPr id="39" name="Imagem 27" descr="Imagem de vídeo game&#10;&#10;O conteúdo gerado por IA pode estar incorreto.">
            <a:extLst>
              <a:ext uri="{FF2B5EF4-FFF2-40B4-BE49-F238E27FC236}">
                <a16:creationId xmlns:a16="http://schemas.microsoft.com/office/drawing/2014/main" id="{655C1CF1-563B-E431-52B4-73A63029938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1"/>
            <a:ext cx="9906001" cy="6857999"/>
          </a:xfrm>
          <a:prstGeom prst="rect">
            <a:avLst/>
          </a:prstGeom>
        </p:spPr>
      </p:pic>
      <p:sp>
        <p:nvSpPr>
          <p:cNvPr id="20" name="Rectangle 19">
            <a:extLst>
              <a:ext uri="{FF2B5EF4-FFF2-40B4-BE49-F238E27FC236}">
                <a16:creationId xmlns:a16="http://schemas.microsoft.com/office/drawing/2014/main" id="{E92285F2-D922-E48D-B3C8-02C5FC76C904}"/>
              </a:ext>
            </a:extLst>
          </p:cNvPr>
          <p:cNvSpPr>
            <a:spLocks/>
          </p:cNvSpPr>
          <p:nvPr/>
        </p:nvSpPr>
        <p:spPr>
          <a:xfrm rot="10800000" flipH="1">
            <a:off x="1" y="2862659"/>
            <a:ext cx="9827288" cy="3995340"/>
          </a:xfrm>
          <a:prstGeom prst="rect">
            <a:avLst/>
          </a:prstGeom>
          <a:gradFill flip="none" rotWithShape="1">
            <a:gsLst>
              <a:gs pos="30000">
                <a:schemeClr val="tx1">
                  <a:alpha val="0"/>
                </a:schemeClr>
              </a:gs>
              <a:gs pos="70000">
                <a:schemeClr val="tx1">
                  <a:alpha val="73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90527">
              <a:defRPr/>
            </a:pPr>
            <a:endParaRPr lang="en-US" sz="1950" dirty="0">
              <a:solidFill>
                <a:srgbClr val="FFFFFF"/>
              </a:solidFill>
              <a:latin typeface="Calibri" panose="020F0502020204030204" pitchFamily="34" charset="0"/>
            </a:endParaRPr>
          </a:p>
        </p:txBody>
      </p:sp>
      <p:sp>
        <p:nvSpPr>
          <p:cNvPr id="2" name="TextBox 1">
            <a:extLst>
              <a:ext uri="{FF2B5EF4-FFF2-40B4-BE49-F238E27FC236}">
                <a16:creationId xmlns:a16="http://schemas.microsoft.com/office/drawing/2014/main" id="{538B009E-8085-4302-33C3-A5C4C8F6D49F}"/>
              </a:ext>
            </a:extLst>
          </p:cNvPr>
          <p:cNvSpPr txBox="1"/>
          <p:nvPr/>
        </p:nvSpPr>
        <p:spPr>
          <a:xfrm>
            <a:off x="625763" y="5816853"/>
            <a:ext cx="3274724" cy="525144"/>
          </a:xfrm>
          <a:prstGeom prst="rect">
            <a:avLst/>
          </a:prstGeom>
          <a:noFill/>
          <a:effectLst>
            <a:outerShdw dist="50800" dir="2700000" algn="tl" rotWithShape="0">
              <a:schemeClr val="accent1"/>
            </a:outerShdw>
          </a:effectLst>
        </p:spPr>
        <p:txBody>
          <a:bodyPr wrap="square" lIns="0" anchor="ctr" anchorCtr="0">
            <a:noAutofit/>
          </a:bodyPr>
          <a:lstStyle>
            <a:defPPr>
              <a:defRPr lang="en-US"/>
            </a:defPPr>
            <a:lvl1pPr marR="0" lvl="0" indent="0" defTabSz="1625398" fontAlgn="auto">
              <a:lnSpc>
                <a:spcPct val="90000"/>
              </a:lnSpc>
              <a:spcBef>
                <a:spcPct val="0"/>
              </a:spcBef>
              <a:spcAft>
                <a:spcPts val="0"/>
              </a:spcAft>
              <a:buClrTx/>
              <a:buSzTx/>
              <a:buFontTx/>
              <a:buNone/>
              <a:tabLst/>
              <a:defRPr kumimoji="0" sz="4000" b="1" i="0" u="none" strike="noStrike" cap="all" spc="0" normalizeH="0" baseline="0">
                <a:ln>
                  <a:noFill/>
                </a:ln>
                <a:solidFill>
                  <a:srgbClr val="FFFFFF"/>
                </a:solidFill>
                <a:effectLst/>
                <a:uLnTx/>
                <a:uFillTx/>
                <a:latin typeface="Sofia Pro Bold" panose="020B0000000000000000" pitchFamily="34" charset="0"/>
              </a:defRPr>
            </a:lvl1pPr>
          </a:lstStyle>
          <a:p>
            <a:pPr defTabSz="1320636">
              <a:defRPr/>
            </a:pPr>
            <a:r>
              <a:rPr lang="en-US" sz="3575" dirty="0">
                <a:latin typeface="Calibri" panose="020F0502020204030204" pitchFamily="34" charset="0"/>
              </a:rPr>
              <a:t>Thank you</a:t>
            </a:r>
          </a:p>
        </p:txBody>
      </p:sp>
    </p:spTree>
    <p:extLst>
      <p:ext uri="{BB962C8B-B14F-4D97-AF65-F5344CB8AC3E}">
        <p14:creationId xmlns:p14="http://schemas.microsoft.com/office/powerpoint/2010/main" val="267938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05F18CCE44C4458858695C4CE26C30" ma:contentTypeVersion="16" ma:contentTypeDescription="Create a new document." ma:contentTypeScope="" ma:versionID="5bd61d1e09eeaf2a7b898b47c9cc83f8">
  <xsd:schema xmlns:xsd="http://www.w3.org/2001/XMLSchema" xmlns:xs="http://www.w3.org/2001/XMLSchema" xmlns:p="http://schemas.microsoft.com/office/2006/metadata/properties" xmlns:ns2="3f889fdf-d54f-421b-ae6d-b58a011795a4" xmlns:ns3="772db265-4073-4046-b3fb-86df4baf2035" targetNamespace="http://schemas.microsoft.com/office/2006/metadata/properties" ma:root="true" ma:fieldsID="17a3cb2c3d3254986dfef687d25774f9" ns2:_="" ns3:_="">
    <xsd:import namespace="3f889fdf-d54f-421b-ae6d-b58a011795a4"/>
    <xsd:import namespace="772db265-4073-4046-b3fb-86df4baf203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9fdf-d54f-421b-ae6d-b58a011795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8ee5f89-030f-41b0-a001-b5a3e37af73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2db265-4073-4046-b3fb-86df4baf203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e066bb9-c7e0-40df-b436-4a19e6330e42}" ma:internalName="TaxCatchAll" ma:showField="CatchAllData" ma:web="772db265-4073-4046-b3fb-86df4baf203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72db265-4073-4046-b3fb-86df4baf2035" xsi:nil="true"/>
    <lcf76f155ced4ddcb4097134ff3c332f xmlns="3f889fdf-d54f-421b-ae6d-b58a011795a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535BE89-3E55-4E62-BE99-939B73B88E58}"/>
</file>

<file path=customXml/itemProps2.xml><?xml version="1.0" encoding="utf-8"?>
<ds:datastoreItem xmlns:ds="http://schemas.openxmlformats.org/officeDocument/2006/customXml" ds:itemID="{F987068D-2E69-4629-904A-3491E970ED45}"/>
</file>

<file path=customXml/itemProps3.xml><?xml version="1.0" encoding="utf-8"?>
<ds:datastoreItem xmlns:ds="http://schemas.openxmlformats.org/officeDocument/2006/customXml" ds:itemID="{1BC86286-1812-4300-B1AC-D46414B7A742}"/>
</file>

<file path=docProps/app.xml><?xml version="1.0" encoding="utf-8"?>
<Properties xmlns="http://schemas.openxmlformats.org/officeDocument/2006/extended-properties" xmlns:vt="http://schemas.openxmlformats.org/officeDocument/2006/docPropsVTypes">
  <Template>Office Theme</Template>
  <TotalTime>17</TotalTime>
  <Words>1378</Words>
  <Application>Microsoft Macintosh PowerPoint</Application>
  <PresentationFormat>A4 Paper (210x297 mm)</PresentationFormat>
  <Paragraphs>183</Paragraphs>
  <Slides>21</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Aptos Display</vt:lpstr>
      <vt:lpstr>Arial</vt:lpstr>
      <vt:lpstr>Calibri</vt:lpstr>
      <vt:lpstr>Calibri Light</vt:lpstr>
      <vt:lpstr>Franklin Gothic Demi Cond</vt:lpstr>
      <vt:lpstr>Helvetica Neue</vt:lpstr>
      <vt:lpstr>Sofia Pro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Leadership 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Jodie Gibbens</dc:creator>
  <cp:lastModifiedBy>Jodie Gibbens</cp:lastModifiedBy>
  <cp:revision>3</cp:revision>
  <dcterms:created xsi:type="dcterms:W3CDTF">2025-12-07T11:55:48Z</dcterms:created>
  <dcterms:modified xsi:type="dcterms:W3CDTF">2025-12-07T12:13:14Z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0x0101000005F18CCE44C4458858695C4CE26C30</vt:lpwstr>
  </property>
</Properties>
</file>